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45" d="100"/>
          <a:sy n="45" d="100"/>
        </p:scale>
        <p:origin x="67" y="7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6CD803-5ACA-4232-B42C-1C64035F00D2}" type="datetimeFigureOut">
              <a:rPr lang="en-IN" smtClean="0"/>
              <a:t>25-09-2023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46D191-89CA-47E0-B753-D212068B543E}" type="slidenum">
              <a:rPr lang="en-IN" smtClean="0"/>
              <a:t>‹#›</a:t>
            </a:fld>
            <a:endParaRPr lang="en-IN"/>
          </a:p>
        </p:txBody>
      </p:sp>
    </p:spTree>
    <p:extLst>
      <p:ext uri="{BB962C8B-B14F-4D97-AF65-F5344CB8AC3E}">
        <p14:creationId xmlns:p14="http://schemas.microsoft.com/office/powerpoint/2010/main" val="1214941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For Paddy procurement, existing Govt of India budget and targets are not adequate nor can the Karnataka Government straightaway guarantee MSP on paddy (Out of 30 lakh MT of marketed surplus, only 2 lakh MT being procured now)</a:t>
            </a:r>
            <a:endParaRPr lang="en-IN" dirty="0">
              <a:solidFill>
                <a:srgbClr val="FF0000"/>
              </a:solidFill>
            </a:endParaRPr>
          </a:p>
          <a:p>
            <a:endParaRPr lang="en-IN" dirty="0"/>
          </a:p>
        </p:txBody>
      </p:sp>
      <p:sp>
        <p:nvSpPr>
          <p:cNvPr id="4" name="Slide Number Placeholder 3"/>
          <p:cNvSpPr>
            <a:spLocks noGrp="1"/>
          </p:cNvSpPr>
          <p:nvPr>
            <p:ph type="sldNum" sz="quarter" idx="5"/>
          </p:nvPr>
        </p:nvSpPr>
        <p:spPr/>
        <p:txBody>
          <a:bodyPr/>
          <a:lstStyle/>
          <a:p>
            <a:fld id="{3B46D191-89CA-47E0-B753-D212068B543E}" type="slidenum">
              <a:rPr lang="en-IN" smtClean="0"/>
              <a:t>11</a:t>
            </a:fld>
            <a:endParaRPr lang="en-IN"/>
          </a:p>
        </p:txBody>
      </p:sp>
    </p:spTree>
    <p:extLst>
      <p:ext uri="{BB962C8B-B14F-4D97-AF65-F5344CB8AC3E}">
        <p14:creationId xmlns:p14="http://schemas.microsoft.com/office/powerpoint/2010/main" val="2008067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20E81-4776-A92F-A28F-77E9C0A366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74A65737-EB6A-D851-7824-CDF36417A4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7E44A062-D1AC-C031-C856-126677E974C0}"/>
              </a:ext>
            </a:extLst>
          </p:cNvPr>
          <p:cNvSpPr>
            <a:spLocks noGrp="1"/>
          </p:cNvSpPr>
          <p:nvPr>
            <p:ph type="dt" sz="half" idx="10"/>
          </p:nvPr>
        </p:nvSpPr>
        <p:spPr/>
        <p:txBody>
          <a:bodyPr/>
          <a:lstStyle/>
          <a:p>
            <a:fld id="{52CDC281-793F-45BA-9362-57D24BD60108}" type="datetimeFigureOut">
              <a:rPr lang="en-IN" smtClean="0"/>
              <a:t>25-09-2023</a:t>
            </a:fld>
            <a:endParaRPr lang="en-IN"/>
          </a:p>
        </p:txBody>
      </p:sp>
      <p:sp>
        <p:nvSpPr>
          <p:cNvPr id="5" name="Footer Placeholder 4">
            <a:extLst>
              <a:ext uri="{FF2B5EF4-FFF2-40B4-BE49-F238E27FC236}">
                <a16:creationId xmlns:a16="http://schemas.microsoft.com/office/drawing/2014/main" id="{E41441E0-D744-C812-8C2D-374AE43E9F0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E08FF52-7705-C3A4-7A7F-55F255A87BBF}"/>
              </a:ext>
            </a:extLst>
          </p:cNvPr>
          <p:cNvSpPr>
            <a:spLocks noGrp="1"/>
          </p:cNvSpPr>
          <p:nvPr>
            <p:ph type="sldNum" sz="quarter" idx="12"/>
          </p:nvPr>
        </p:nvSpPr>
        <p:spPr/>
        <p:txBody>
          <a:bodyPr/>
          <a:lstStyle/>
          <a:p>
            <a:fld id="{0A634C3E-0CDC-41AC-88D4-55ADBC9348AB}" type="slidenum">
              <a:rPr lang="en-IN" smtClean="0"/>
              <a:t>‹#›</a:t>
            </a:fld>
            <a:endParaRPr lang="en-IN"/>
          </a:p>
        </p:txBody>
      </p:sp>
    </p:spTree>
    <p:extLst>
      <p:ext uri="{BB962C8B-B14F-4D97-AF65-F5344CB8AC3E}">
        <p14:creationId xmlns:p14="http://schemas.microsoft.com/office/powerpoint/2010/main" val="1426722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15DFE-DD26-20D9-917C-FF7826604C1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DD8FF26-2A1E-35FB-0BA6-02E5B8507F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6674895-80E9-F9FD-513A-DC7910355970}"/>
              </a:ext>
            </a:extLst>
          </p:cNvPr>
          <p:cNvSpPr>
            <a:spLocks noGrp="1"/>
          </p:cNvSpPr>
          <p:nvPr>
            <p:ph type="dt" sz="half" idx="10"/>
          </p:nvPr>
        </p:nvSpPr>
        <p:spPr/>
        <p:txBody>
          <a:bodyPr/>
          <a:lstStyle/>
          <a:p>
            <a:fld id="{52CDC281-793F-45BA-9362-57D24BD60108}" type="datetimeFigureOut">
              <a:rPr lang="en-IN" smtClean="0"/>
              <a:t>25-09-2023</a:t>
            </a:fld>
            <a:endParaRPr lang="en-IN"/>
          </a:p>
        </p:txBody>
      </p:sp>
      <p:sp>
        <p:nvSpPr>
          <p:cNvPr id="5" name="Footer Placeholder 4">
            <a:extLst>
              <a:ext uri="{FF2B5EF4-FFF2-40B4-BE49-F238E27FC236}">
                <a16:creationId xmlns:a16="http://schemas.microsoft.com/office/drawing/2014/main" id="{5EEB2027-BBB6-75F4-5980-233CD73C05A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8D425AE-51A3-373E-2204-01E69FDE5EC1}"/>
              </a:ext>
            </a:extLst>
          </p:cNvPr>
          <p:cNvSpPr>
            <a:spLocks noGrp="1"/>
          </p:cNvSpPr>
          <p:nvPr>
            <p:ph type="sldNum" sz="quarter" idx="12"/>
          </p:nvPr>
        </p:nvSpPr>
        <p:spPr/>
        <p:txBody>
          <a:bodyPr/>
          <a:lstStyle/>
          <a:p>
            <a:fld id="{0A634C3E-0CDC-41AC-88D4-55ADBC9348AB}" type="slidenum">
              <a:rPr lang="en-IN" smtClean="0"/>
              <a:t>‹#›</a:t>
            </a:fld>
            <a:endParaRPr lang="en-IN"/>
          </a:p>
        </p:txBody>
      </p:sp>
    </p:spTree>
    <p:extLst>
      <p:ext uri="{BB962C8B-B14F-4D97-AF65-F5344CB8AC3E}">
        <p14:creationId xmlns:p14="http://schemas.microsoft.com/office/powerpoint/2010/main" val="3096597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842B8F-2AA1-07F1-2E2B-B873EDD731C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197D232-95DA-A537-73FE-61BA7034A44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1F22B59-7A30-465E-455B-000BA54A62D4}"/>
              </a:ext>
            </a:extLst>
          </p:cNvPr>
          <p:cNvSpPr>
            <a:spLocks noGrp="1"/>
          </p:cNvSpPr>
          <p:nvPr>
            <p:ph type="dt" sz="half" idx="10"/>
          </p:nvPr>
        </p:nvSpPr>
        <p:spPr/>
        <p:txBody>
          <a:bodyPr/>
          <a:lstStyle/>
          <a:p>
            <a:fld id="{52CDC281-793F-45BA-9362-57D24BD60108}" type="datetimeFigureOut">
              <a:rPr lang="en-IN" smtClean="0"/>
              <a:t>25-09-2023</a:t>
            </a:fld>
            <a:endParaRPr lang="en-IN"/>
          </a:p>
        </p:txBody>
      </p:sp>
      <p:sp>
        <p:nvSpPr>
          <p:cNvPr id="5" name="Footer Placeholder 4">
            <a:extLst>
              <a:ext uri="{FF2B5EF4-FFF2-40B4-BE49-F238E27FC236}">
                <a16:creationId xmlns:a16="http://schemas.microsoft.com/office/drawing/2014/main" id="{4A1F48D4-C015-271B-61C6-DA8D606A6E4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7D59908-C443-75F8-948F-CBF80DE45B30}"/>
              </a:ext>
            </a:extLst>
          </p:cNvPr>
          <p:cNvSpPr>
            <a:spLocks noGrp="1"/>
          </p:cNvSpPr>
          <p:nvPr>
            <p:ph type="sldNum" sz="quarter" idx="12"/>
          </p:nvPr>
        </p:nvSpPr>
        <p:spPr/>
        <p:txBody>
          <a:bodyPr/>
          <a:lstStyle/>
          <a:p>
            <a:fld id="{0A634C3E-0CDC-41AC-88D4-55ADBC9348AB}" type="slidenum">
              <a:rPr lang="en-IN" smtClean="0"/>
              <a:t>‹#›</a:t>
            </a:fld>
            <a:endParaRPr lang="en-IN"/>
          </a:p>
        </p:txBody>
      </p:sp>
    </p:spTree>
    <p:extLst>
      <p:ext uri="{BB962C8B-B14F-4D97-AF65-F5344CB8AC3E}">
        <p14:creationId xmlns:p14="http://schemas.microsoft.com/office/powerpoint/2010/main" val="1482041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1318B-85E5-D97D-54D5-E021D6C0893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7E82D7E-E605-8889-D4A7-7361A74BB15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D884E51-450C-4828-38A3-56E479F819B4}"/>
              </a:ext>
            </a:extLst>
          </p:cNvPr>
          <p:cNvSpPr>
            <a:spLocks noGrp="1"/>
          </p:cNvSpPr>
          <p:nvPr>
            <p:ph type="dt" sz="half" idx="10"/>
          </p:nvPr>
        </p:nvSpPr>
        <p:spPr/>
        <p:txBody>
          <a:bodyPr/>
          <a:lstStyle/>
          <a:p>
            <a:fld id="{52CDC281-793F-45BA-9362-57D24BD60108}" type="datetimeFigureOut">
              <a:rPr lang="en-IN" smtClean="0"/>
              <a:t>25-09-2023</a:t>
            </a:fld>
            <a:endParaRPr lang="en-IN"/>
          </a:p>
        </p:txBody>
      </p:sp>
      <p:sp>
        <p:nvSpPr>
          <p:cNvPr id="5" name="Footer Placeholder 4">
            <a:extLst>
              <a:ext uri="{FF2B5EF4-FFF2-40B4-BE49-F238E27FC236}">
                <a16:creationId xmlns:a16="http://schemas.microsoft.com/office/drawing/2014/main" id="{5C691BF6-8807-C41E-EB0F-5B1700B3D42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70DBD92-869F-968C-3D52-76B82DE7F565}"/>
              </a:ext>
            </a:extLst>
          </p:cNvPr>
          <p:cNvSpPr>
            <a:spLocks noGrp="1"/>
          </p:cNvSpPr>
          <p:nvPr>
            <p:ph type="sldNum" sz="quarter" idx="12"/>
          </p:nvPr>
        </p:nvSpPr>
        <p:spPr/>
        <p:txBody>
          <a:bodyPr/>
          <a:lstStyle/>
          <a:p>
            <a:fld id="{0A634C3E-0CDC-41AC-88D4-55ADBC9348AB}" type="slidenum">
              <a:rPr lang="en-IN" smtClean="0"/>
              <a:t>‹#›</a:t>
            </a:fld>
            <a:endParaRPr lang="en-IN"/>
          </a:p>
        </p:txBody>
      </p:sp>
    </p:spTree>
    <p:extLst>
      <p:ext uri="{BB962C8B-B14F-4D97-AF65-F5344CB8AC3E}">
        <p14:creationId xmlns:p14="http://schemas.microsoft.com/office/powerpoint/2010/main" val="2861581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7A5-7EF3-B0F5-32A5-6E5583488F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65060F9-ADC7-81C3-5D96-4940F0B013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62B840-3C43-5E77-1C13-7B162306634C}"/>
              </a:ext>
            </a:extLst>
          </p:cNvPr>
          <p:cNvSpPr>
            <a:spLocks noGrp="1"/>
          </p:cNvSpPr>
          <p:nvPr>
            <p:ph type="dt" sz="half" idx="10"/>
          </p:nvPr>
        </p:nvSpPr>
        <p:spPr/>
        <p:txBody>
          <a:bodyPr/>
          <a:lstStyle/>
          <a:p>
            <a:fld id="{52CDC281-793F-45BA-9362-57D24BD60108}" type="datetimeFigureOut">
              <a:rPr lang="en-IN" smtClean="0"/>
              <a:t>25-09-2023</a:t>
            </a:fld>
            <a:endParaRPr lang="en-IN"/>
          </a:p>
        </p:txBody>
      </p:sp>
      <p:sp>
        <p:nvSpPr>
          <p:cNvPr id="5" name="Footer Placeholder 4">
            <a:extLst>
              <a:ext uri="{FF2B5EF4-FFF2-40B4-BE49-F238E27FC236}">
                <a16:creationId xmlns:a16="http://schemas.microsoft.com/office/drawing/2014/main" id="{5CB4FF18-299F-E73F-FB74-5B2B0B09819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0D6FB90-4054-0FF8-D98B-7424DEDCE065}"/>
              </a:ext>
            </a:extLst>
          </p:cNvPr>
          <p:cNvSpPr>
            <a:spLocks noGrp="1"/>
          </p:cNvSpPr>
          <p:nvPr>
            <p:ph type="sldNum" sz="quarter" idx="12"/>
          </p:nvPr>
        </p:nvSpPr>
        <p:spPr/>
        <p:txBody>
          <a:bodyPr/>
          <a:lstStyle/>
          <a:p>
            <a:fld id="{0A634C3E-0CDC-41AC-88D4-55ADBC9348AB}" type="slidenum">
              <a:rPr lang="en-IN" smtClean="0"/>
              <a:t>‹#›</a:t>
            </a:fld>
            <a:endParaRPr lang="en-IN"/>
          </a:p>
        </p:txBody>
      </p:sp>
    </p:spTree>
    <p:extLst>
      <p:ext uri="{BB962C8B-B14F-4D97-AF65-F5344CB8AC3E}">
        <p14:creationId xmlns:p14="http://schemas.microsoft.com/office/powerpoint/2010/main" val="175252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3D375-D304-F84D-45D9-D39FACF9E8C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52906CF-D8C6-5BAA-C495-7DDF39B4C9D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F4D01F5D-4CC8-C2C0-8EE1-FA9B6063B3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0D77AB5-92ED-5661-D38F-3F45FA3D39D7}"/>
              </a:ext>
            </a:extLst>
          </p:cNvPr>
          <p:cNvSpPr>
            <a:spLocks noGrp="1"/>
          </p:cNvSpPr>
          <p:nvPr>
            <p:ph type="dt" sz="half" idx="10"/>
          </p:nvPr>
        </p:nvSpPr>
        <p:spPr/>
        <p:txBody>
          <a:bodyPr/>
          <a:lstStyle/>
          <a:p>
            <a:fld id="{52CDC281-793F-45BA-9362-57D24BD60108}" type="datetimeFigureOut">
              <a:rPr lang="en-IN" smtClean="0"/>
              <a:t>25-09-2023</a:t>
            </a:fld>
            <a:endParaRPr lang="en-IN"/>
          </a:p>
        </p:txBody>
      </p:sp>
      <p:sp>
        <p:nvSpPr>
          <p:cNvPr id="6" name="Footer Placeholder 5">
            <a:extLst>
              <a:ext uri="{FF2B5EF4-FFF2-40B4-BE49-F238E27FC236}">
                <a16:creationId xmlns:a16="http://schemas.microsoft.com/office/drawing/2014/main" id="{A5857863-984A-B216-783B-772413430E4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F96544E-08C9-0602-4DEC-9F4F9DE9638E}"/>
              </a:ext>
            </a:extLst>
          </p:cNvPr>
          <p:cNvSpPr>
            <a:spLocks noGrp="1"/>
          </p:cNvSpPr>
          <p:nvPr>
            <p:ph type="sldNum" sz="quarter" idx="12"/>
          </p:nvPr>
        </p:nvSpPr>
        <p:spPr/>
        <p:txBody>
          <a:bodyPr/>
          <a:lstStyle/>
          <a:p>
            <a:fld id="{0A634C3E-0CDC-41AC-88D4-55ADBC9348AB}" type="slidenum">
              <a:rPr lang="en-IN" smtClean="0"/>
              <a:t>‹#›</a:t>
            </a:fld>
            <a:endParaRPr lang="en-IN"/>
          </a:p>
        </p:txBody>
      </p:sp>
    </p:spTree>
    <p:extLst>
      <p:ext uri="{BB962C8B-B14F-4D97-AF65-F5344CB8AC3E}">
        <p14:creationId xmlns:p14="http://schemas.microsoft.com/office/powerpoint/2010/main" val="3398439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DA22B-FE64-FA0B-8852-5D4A74ADFE4D}"/>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1B620F0-9A5B-410A-5F41-7212FABD52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97DF6E-F8C9-D86B-ED78-DD87B664BD9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EA508CD-BDDD-CF80-D319-EFADE40D51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4C4430-7F3C-05CA-92C8-71AA6243BA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589015D4-3FBE-8842-14FA-2C35C9438ADC}"/>
              </a:ext>
            </a:extLst>
          </p:cNvPr>
          <p:cNvSpPr>
            <a:spLocks noGrp="1"/>
          </p:cNvSpPr>
          <p:nvPr>
            <p:ph type="dt" sz="half" idx="10"/>
          </p:nvPr>
        </p:nvSpPr>
        <p:spPr/>
        <p:txBody>
          <a:bodyPr/>
          <a:lstStyle/>
          <a:p>
            <a:fld id="{52CDC281-793F-45BA-9362-57D24BD60108}" type="datetimeFigureOut">
              <a:rPr lang="en-IN" smtClean="0"/>
              <a:t>25-09-2023</a:t>
            </a:fld>
            <a:endParaRPr lang="en-IN"/>
          </a:p>
        </p:txBody>
      </p:sp>
      <p:sp>
        <p:nvSpPr>
          <p:cNvPr id="8" name="Footer Placeholder 7">
            <a:extLst>
              <a:ext uri="{FF2B5EF4-FFF2-40B4-BE49-F238E27FC236}">
                <a16:creationId xmlns:a16="http://schemas.microsoft.com/office/drawing/2014/main" id="{2A98BFCC-99C2-3C67-2B47-2B7791D75274}"/>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D6446FEF-8570-209A-9B68-CE5FDC273276}"/>
              </a:ext>
            </a:extLst>
          </p:cNvPr>
          <p:cNvSpPr>
            <a:spLocks noGrp="1"/>
          </p:cNvSpPr>
          <p:nvPr>
            <p:ph type="sldNum" sz="quarter" idx="12"/>
          </p:nvPr>
        </p:nvSpPr>
        <p:spPr/>
        <p:txBody>
          <a:bodyPr/>
          <a:lstStyle/>
          <a:p>
            <a:fld id="{0A634C3E-0CDC-41AC-88D4-55ADBC9348AB}" type="slidenum">
              <a:rPr lang="en-IN" smtClean="0"/>
              <a:t>‹#›</a:t>
            </a:fld>
            <a:endParaRPr lang="en-IN"/>
          </a:p>
        </p:txBody>
      </p:sp>
    </p:spTree>
    <p:extLst>
      <p:ext uri="{BB962C8B-B14F-4D97-AF65-F5344CB8AC3E}">
        <p14:creationId xmlns:p14="http://schemas.microsoft.com/office/powerpoint/2010/main" val="3193433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6AF6E-3243-BD52-C549-F82EBC91E594}"/>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1CB332D-0ED1-5CDE-3C05-DCAC8C0AFA0B}"/>
              </a:ext>
            </a:extLst>
          </p:cNvPr>
          <p:cNvSpPr>
            <a:spLocks noGrp="1"/>
          </p:cNvSpPr>
          <p:nvPr>
            <p:ph type="dt" sz="half" idx="10"/>
          </p:nvPr>
        </p:nvSpPr>
        <p:spPr/>
        <p:txBody>
          <a:bodyPr/>
          <a:lstStyle/>
          <a:p>
            <a:fld id="{52CDC281-793F-45BA-9362-57D24BD60108}" type="datetimeFigureOut">
              <a:rPr lang="en-IN" smtClean="0"/>
              <a:t>25-09-2023</a:t>
            </a:fld>
            <a:endParaRPr lang="en-IN"/>
          </a:p>
        </p:txBody>
      </p:sp>
      <p:sp>
        <p:nvSpPr>
          <p:cNvPr id="4" name="Footer Placeholder 3">
            <a:extLst>
              <a:ext uri="{FF2B5EF4-FFF2-40B4-BE49-F238E27FC236}">
                <a16:creationId xmlns:a16="http://schemas.microsoft.com/office/drawing/2014/main" id="{7186ECD2-74EB-830C-0B45-E0E301FA91F5}"/>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3375EEC8-E5D1-9831-6FA8-7FAE11992488}"/>
              </a:ext>
            </a:extLst>
          </p:cNvPr>
          <p:cNvSpPr>
            <a:spLocks noGrp="1"/>
          </p:cNvSpPr>
          <p:nvPr>
            <p:ph type="sldNum" sz="quarter" idx="12"/>
          </p:nvPr>
        </p:nvSpPr>
        <p:spPr/>
        <p:txBody>
          <a:bodyPr/>
          <a:lstStyle/>
          <a:p>
            <a:fld id="{0A634C3E-0CDC-41AC-88D4-55ADBC9348AB}" type="slidenum">
              <a:rPr lang="en-IN" smtClean="0"/>
              <a:t>‹#›</a:t>
            </a:fld>
            <a:endParaRPr lang="en-IN"/>
          </a:p>
        </p:txBody>
      </p:sp>
    </p:spTree>
    <p:extLst>
      <p:ext uri="{BB962C8B-B14F-4D97-AF65-F5344CB8AC3E}">
        <p14:creationId xmlns:p14="http://schemas.microsoft.com/office/powerpoint/2010/main" val="2746119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26A9496-559F-4826-845D-34391D27172E}"/>
              </a:ext>
            </a:extLst>
          </p:cNvPr>
          <p:cNvSpPr>
            <a:spLocks noGrp="1"/>
          </p:cNvSpPr>
          <p:nvPr>
            <p:ph type="dt" sz="half" idx="10"/>
          </p:nvPr>
        </p:nvSpPr>
        <p:spPr/>
        <p:txBody>
          <a:bodyPr/>
          <a:lstStyle/>
          <a:p>
            <a:fld id="{52CDC281-793F-45BA-9362-57D24BD60108}" type="datetimeFigureOut">
              <a:rPr lang="en-IN" smtClean="0"/>
              <a:t>25-09-2023</a:t>
            </a:fld>
            <a:endParaRPr lang="en-IN"/>
          </a:p>
        </p:txBody>
      </p:sp>
      <p:sp>
        <p:nvSpPr>
          <p:cNvPr id="3" name="Footer Placeholder 2">
            <a:extLst>
              <a:ext uri="{FF2B5EF4-FFF2-40B4-BE49-F238E27FC236}">
                <a16:creationId xmlns:a16="http://schemas.microsoft.com/office/drawing/2014/main" id="{EE1BD7C3-7D20-1187-AE57-C51890EAE6A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AFC0F6FD-30CA-DD06-AA62-39CDDA6E24AF}"/>
              </a:ext>
            </a:extLst>
          </p:cNvPr>
          <p:cNvSpPr>
            <a:spLocks noGrp="1"/>
          </p:cNvSpPr>
          <p:nvPr>
            <p:ph type="sldNum" sz="quarter" idx="12"/>
          </p:nvPr>
        </p:nvSpPr>
        <p:spPr/>
        <p:txBody>
          <a:bodyPr/>
          <a:lstStyle/>
          <a:p>
            <a:fld id="{0A634C3E-0CDC-41AC-88D4-55ADBC9348AB}" type="slidenum">
              <a:rPr lang="en-IN" smtClean="0"/>
              <a:t>‹#›</a:t>
            </a:fld>
            <a:endParaRPr lang="en-IN"/>
          </a:p>
        </p:txBody>
      </p:sp>
    </p:spTree>
    <p:extLst>
      <p:ext uri="{BB962C8B-B14F-4D97-AF65-F5344CB8AC3E}">
        <p14:creationId xmlns:p14="http://schemas.microsoft.com/office/powerpoint/2010/main" val="1576885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A6FA-B13B-1DF1-D576-0F774A2AB7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B9611AF-21D7-8B8D-0624-D49E63E2CE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449F580-2FCC-1010-291E-7D0E80E20D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FB838D-F7FE-A06D-EAA6-7C26AC94FCE2}"/>
              </a:ext>
            </a:extLst>
          </p:cNvPr>
          <p:cNvSpPr>
            <a:spLocks noGrp="1"/>
          </p:cNvSpPr>
          <p:nvPr>
            <p:ph type="dt" sz="half" idx="10"/>
          </p:nvPr>
        </p:nvSpPr>
        <p:spPr/>
        <p:txBody>
          <a:bodyPr/>
          <a:lstStyle/>
          <a:p>
            <a:fld id="{52CDC281-793F-45BA-9362-57D24BD60108}" type="datetimeFigureOut">
              <a:rPr lang="en-IN" smtClean="0"/>
              <a:t>25-09-2023</a:t>
            </a:fld>
            <a:endParaRPr lang="en-IN"/>
          </a:p>
        </p:txBody>
      </p:sp>
      <p:sp>
        <p:nvSpPr>
          <p:cNvPr id="6" name="Footer Placeholder 5">
            <a:extLst>
              <a:ext uri="{FF2B5EF4-FFF2-40B4-BE49-F238E27FC236}">
                <a16:creationId xmlns:a16="http://schemas.microsoft.com/office/drawing/2014/main" id="{1E8305C5-779B-13C4-68C2-F0B927A37D4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970CF45-8A3A-AC70-F261-617D7A0A27CC}"/>
              </a:ext>
            </a:extLst>
          </p:cNvPr>
          <p:cNvSpPr>
            <a:spLocks noGrp="1"/>
          </p:cNvSpPr>
          <p:nvPr>
            <p:ph type="sldNum" sz="quarter" idx="12"/>
          </p:nvPr>
        </p:nvSpPr>
        <p:spPr/>
        <p:txBody>
          <a:bodyPr/>
          <a:lstStyle/>
          <a:p>
            <a:fld id="{0A634C3E-0CDC-41AC-88D4-55ADBC9348AB}" type="slidenum">
              <a:rPr lang="en-IN" smtClean="0"/>
              <a:t>‹#›</a:t>
            </a:fld>
            <a:endParaRPr lang="en-IN"/>
          </a:p>
        </p:txBody>
      </p:sp>
    </p:spTree>
    <p:extLst>
      <p:ext uri="{BB962C8B-B14F-4D97-AF65-F5344CB8AC3E}">
        <p14:creationId xmlns:p14="http://schemas.microsoft.com/office/powerpoint/2010/main" val="2332214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D3477-3047-CBB5-90E9-C4296D5389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E96A323-B00B-B77A-95FD-79F52AA4BC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D281F3B-FAC7-969D-B686-E1BBA76ED0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9EE1EA-4D2D-2845-33B3-EBD74F576DA6}"/>
              </a:ext>
            </a:extLst>
          </p:cNvPr>
          <p:cNvSpPr>
            <a:spLocks noGrp="1"/>
          </p:cNvSpPr>
          <p:nvPr>
            <p:ph type="dt" sz="half" idx="10"/>
          </p:nvPr>
        </p:nvSpPr>
        <p:spPr/>
        <p:txBody>
          <a:bodyPr/>
          <a:lstStyle/>
          <a:p>
            <a:fld id="{52CDC281-793F-45BA-9362-57D24BD60108}" type="datetimeFigureOut">
              <a:rPr lang="en-IN" smtClean="0"/>
              <a:t>25-09-2023</a:t>
            </a:fld>
            <a:endParaRPr lang="en-IN"/>
          </a:p>
        </p:txBody>
      </p:sp>
      <p:sp>
        <p:nvSpPr>
          <p:cNvPr id="6" name="Footer Placeholder 5">
            <a:extLst>
              <a:ext uri="{FF2B5EF4-FFF2-40B4-BE49-F238E27FC236}">
                <a16:creationId xmlns:a16="http://schemas.microsoft.com/office/drawing/2014/main" id="{3AD66AE8-99E3-B1C3-1683-451544F6D91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85AB0CB-F792-4A86-0ECC-47D9723371E3}"/>
              </a:ext>
            </a:extLst>
          </p:cNvPr>
          <p:cNvSpPr>
            <a:spLocks noGrp="1"/>
          </p:cNvSpPr>
          <p:nvPr>
            <p:ph type="sldNum" sz="quarter" idx="12"/>
          </p:nvPr>
        </p:nvSpPr>
        <p:spPr/>
        <p:txBody>
          <a:bodyPr/>
          <a:lstStyle/>
          <a:p>
            <a:fld id="{0A634C3E-0CDC-41AC-88D4-55ADBC9348AB}" type="slidenum">
              <a:rPr lang="en-IN" smtClean="0"/>
              <a:t>‹#›</a:t>
            </a:fld>
            <a:endParaRPr lang="en-IN"/>
          </a:p>
        </p:txBody>
      </p:sp>
    </p:spTree>
    <p:extLst>
      <p:ext uri="{BB962C8B-B14F-4D97-AF65-F5344CB8AC3E}">
        <p14:creationId xmlns:p14="http://schemas.microsoft.com/office/powerpoint/2010/main" val="1281910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2B8899-CB5F-0C9C-1B02-F1911EA815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CAB469B-F90E-CD26-A9F7-DD1C71FD2A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13D1598-CC8A-DD80-3068-EC71154A78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CDC281-793F-45BA-9362-57D24BD60108}" type="datetimeFigureOut">
              <a:rPr lang="en-IN" smtClean="0"/>
              <a:t>25-09-2023</a:t>
            </a:fld>
            <a:endParaRPr lang="en-IN"/>
          </a:p>
        </p:txBody>
      </p:sp>
      <p:sp>
        <p:nvSpPr>
          <p:cNvPr id="5" name="Footer Placeholder 4">
            <a:extLst>
              <a:ext uri="{FF2B5EF4-FFF2-40B4-BE49-F238E27FC236}">
                <a16:creationId xmlns:a16="http://schemas.microsoft.com/office/drawing/2014/main" id="{304E34E5-AE90-14E3-B2F6-29883A956D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A954A855-72A4-C6D2-0A86-A7CD0A261D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634C3E-0CDC-41AC-88D4-55ADBC9348AB}" type="slidenum">
              <a:rPr lang="en-IN" smtClean="0"/>
              <a:t>‹#›</a:t>
            </a:fld>
            <a:endParaRPr lang="en-IN"/>
          </a:p>
        </p:txBody>
      </p:sp>
    </p:spTree>
    <p:extLst>
      <p:ext uri="{BB962C8B-B14F-4D97-AF65-F5344CB8AC3E}">
        <p14:creationId xmlns:p14="http://schemas.microsoft.com/office/powerpoint/2010/main" val="48721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21D40-9B5B-3F69-3F56-A28DA2A6BB35}"/>
              </a:ext>
            </a:extLst>
          </p:cNvPr>
          <p:cNvSpPr>
            <a:spLocks noGrp="1"/>
          </p:cNvSpPr>
          <p:nvPr>
            <p:ph type="ctrTitle"/>
          </p:nvPr>
        </p:nvSpPr>
        <p:spPr/>
        <p:txBody>
          <a:bodyPr>
            <a:normAutofit fontScale="90000"/>
          </a:bodyPr>
          <a:lstStyle/>
          <a:p>
            <a:r>
              <a:rPr lang="en-IN" b="1" dirty="0"/>
              <a:t>Towards Farmer Prosperity, Consumer Nutrition Security and Buoyant Rural Economy</a:t>
            </a:r>
          </a:p>
        </p:txBody>
      </p:sp>
      <p:sp>
        <p:nvSpPr>
          <p:cNvPr id="3" name="Subtitle 2">
            <a:extLst>
              <a:ext uri="{FF2B5EF4-FFF2-40B4-BE49-F238E27FC236}">
                <a16:creationId xmlns:a16="http://schemas.microsoft.com/office/drawing/2014/main" id="{651811CE-1639-505A-4F32-C871353C2D31}"/>
              </a:ext>
            </a:extLst>
          </p:cNvPr>
          <p:cNvSpPr>
            <a:spLocks noGrp="1"/>
          </p:cNvSpPr>
          <p:nvPr>
            <p:ph type="subTitle" idx="1"/>
          </p:nvPr>
        </p:nvSpPr>
        <p:spPr>
          <a:xfrm>
            <a:off x="1524000" y="4159624"/>
            <a:ext cx="9144000" cy="1098176"/>
          </a:xfrm>
        </p:spPr>
        <p:txBody>
          <a:bodyPr/>
          <a:lstStyle/>
          <a:p>
            <a:r>
              <a:rPr lang="en-IN" dirty="0"/>
              <a:t>RE-PURPOSING 9000-CR. RUPEES OF KARNATAKA GOVERNMENT</a:t>
            </a:r>
          </a:p>
          <a:p>
            <a:r>
              <a:rPr lang="en-IN" dirty="0"/>
              <a:t>Proposals by KRRS and other farmer organisations in Karnataka</a:t>
            </a:r>
          </a:p>
        </p:txBody>
      </p:sp>
    </p:spTree>
    <p:extLst>
      <p:ext uri="{BB962C8B-B14F-4D97-AF65-F5344CB8AC3E}">
        <p14:creationId xmlns:p14="http://schemas.microsoft.com/office/powerpoint/2010/main" val="3665087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8FB56-EBA3-4661-E3AD-7FFF83ACE974}"/>
              </a:ext>
            </a:extLst>
          </p:cNvPr>
          <p:cNvSpPr>
            <a:spLocks noGrp="1"/>
          </p:cNvSpPr>
          <p:nvPr>
            <p:ph type="title"/>
          </p:nvPr>
        </p:nvSpPr>
        <p:spPr/>
        <p:txBody>
          <a:bodyPr/>
          <a:lstStyle/>
          <a:p>
            <a:r>
              <a:rPr lang="en-IN" dirty="0"/>
              <a:t>Celebrate Oct.15</a:t>
            </a:r>
            <a:r>
              <a:rPr lang="en-IN" baseline="30000" dirty="0"/>
              <a:t>th</a:t>
            </a:r>
            <a:r>
              <a:rPr lang="en-IN" dirty="0"/>
              <a:t> as Women Farmers Day</a:t>
            </a:r>
          </a:p>
        </p:txBody>
      </p:sp>
      <p:sp>
        <p:nvSpPr>
          <p:cNvPr id="3" name="Content Placeholder 2">
            <a:extLst>
              <a:ext uri="{FF2B5EF4-FFF2-40B4-BE49-F238E27FC236}">
                <a16:creationId xmlns:a16="http://schemas.microsoft.com/office/drawing/2014/main" id="{F4AE5825-5D2A-8BE4-D946-DAFC5A5EBF66}"/>
              </a:ext>
            </a:extLst>
          </p:cNvPr>
          <p:cNvSpPr>
            <a:spLocks noGrp="1"/>
          </p:cNvSpPr>
          <p:nvPr>
            <p:ph idx="1"/>
          </p:nvPr>
        </p:nvSpPr>
        <p:spPr/>
        <p:txBody>
          <a:bodyPr/>
          <a:lstStyle/>
          <a:p>
            <a:r>
              <a:rPr lang="en-IN" dirty="0"/>
              <a:t>To </a:t>
            </a:r>
            <a:r>
              <a:rPr lang="en-IN" dirty="0" err="1"/>
              <a:t>visibilise</a:t>
            </a:r>
            <a:r>
              <a:rPr lang="en-IN" dirty="0"/>
              <a:t> the contributions of women farmers and to give them a social status as Farmers rather than as invisible workers</a:t>
            </a:r>
          </a:p>
          <a:p>
            <a:r>
              <a:rPr lang="en-IN" dirty="0"/>
              <a:t>Taluka and district level events to be organised everywhere, including felicitation of women farmers</a:t>
            </a:r>
          </a:p>
          <a:p>
            <a:r>
              <a:rPr lang="en-IN" dirty="0"/>
              <a:t>Budget requirement: Nil</a:t>
            </a:r>
          </a:p>
        </p:txBody>
      </p:sp>
      <p:sp>
        <p:nvSpPr>
          <p:cNvPr id="4" name="TextBox 3">
            <a:extLst>
              <a:ext uri="{FF2B5EF4-FFF2-40B4-BE49-F238E27FC236}">
                <a16:creationId xmlns:a16="http://schemas.microsoft.com/office/drawing/2014/main" id="{035BBB49-9DD2-37B6-9C38-B494AC5BE269}"/>
              </a:ext>
            </a:extLst>
          </p:cNvPr>
          <p:cNvSpPr txBox="1"/>
          <p:nvPr/>
        </p:nvSpPr>
        <p:spPr>
          <a:xfrm>
            <a:off x="941294" y="4634753"/>
            <a:ext cx="9780494" cy="1384995"/>
          </a:xfrm>
          <a:prstGeom prst="rect">
            <a:avLst/>
          </a:prstGeom>
          <a:noFill/>
        </p:spPr>
        <p:txBody>
          <a:bodyPr wrap="square" rtlCol="0">
            <a:spAutoFit/>
          </a:bodyPr>
          <a:lstStyle/>
          <a:p>
            <a:r>
              <a:rPr lang="en-IN" sz="2800" b="1" dirty="0">
                <a:solidFill>
                  <a:srgbClr val="0070C0"/>
                </a:solidFill>
              </a:rPr>
              <a:t>PROPOSALS SO FAR COSTED AROUND RS. 6900 CRORES. ANOTHER 2100 CRORES CAN BE RE-PURPOSED, FOR A STATUTE GUARANTEEING MSPs</a:t>
            </a:r>
          </a:p>
        </p:txBody>
      </p:sp>
    </p:spTree>
    <p:extLst>
      <p:ext uri="{BB962C8B-B14F-4D97-AF65-F5344CB8AC3E}">
        <p14:creationId xmlns:p14="http://schemas.microsoft.com/office/powerpoint/2010/main" val="2627170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B29A9-B7DA-7574-4E1F-042E1C0D8ABF}"/>
              </a:ext>
            </a:extLst>
          </p:cNvPr>
          <p:cNvSpPr>
            <a:spLocks noGrp="1"/>
          </p:cNvSpPr>
          <p:nvPr>
            <p:ph type="title"/>
          </p:nvPr>
        </p:nvSpPr>
        <p:spPr/>
        <p:txBody>
          <a:bodyPr/>
          <a:lstStyle/>
          <a:p>
            <a:r>
              <a:rPr lang="en-IN" b="1" dirty="0"/>
              <a:t>MSP GUARANTEE LAW IN KARNATAKA</a:t>
            </a:r>
          </a:p>
        </p:txBody>
      </p:sp>
      <p:sp>
        <p:nvSpPr>
          <p:cNvPr id="3" name="Content Placeholder 2">
            <a:extLst>
              <a:ext uri="{FF2B5EF4-FFF2-40B4-BE49-F238E27FC236}">
                <a16:creationId xmlns:a16="http://schemas.microsoft.com/office/drawing/2014/main" id="{BB979D37-1B86-3702-F53B-9248D7B305AA}"/>
              </a:ext>
            </a:extLst>
          </p:cNvPr>
          <p:cNvSpPr>
            <a:spLocks noGrp="1"/>
          </p:cNvSpPr>
          <p:nvPr>
            <p:ph idx="1"/>
          </p:nvPr>
        </p:nvSpPr>
        <p:spPr>
          <a:xfrm>
            <a:off x="838200" y="1507067"/>
            <a:ext cx="10515600" cy="4669896"/>
          </a:xfrm>
        </p:spPr>
        <p:txBody>
          <a:bodyPr>
            <a:normAutofit/>
          </a:bodyPr>
          <a:lstStyle/>
          <a:p>
            <a:r>
              <a:rPr lang="en-IN" dirty="0"/>
              <a:t>Long pending demand of farmers’ movements in the state and elsewhere</a:t>
            </a:r>
          </a:p>
          <a:p>
            <a:r>
              <a:rPr lang="en-IN" dirty="0"/>
              <a:t>To increase farmers’ incomes, assured remunerative price is the most proximal route – this will improve overall purchasing power in the rural economy and stop the exploitation of farmers in the market</a:t>
            </a:r>
          </a:p>
          <a:p>
            <a:r>
              <a:rPr lang="en-IN" dirty="0"/>
              <a:t>To keep up the commitment of Congress Party to the farmers of India, after the Bharat Jodo Yatra</a:t>
            </a:r>
          </a:p>
          <a:p>
            <a:r>
              <a:rPr lang="en-IN" dirty="0"/>
              <a:t>Karnataka Government should table and get a Bill passed that confers an entitlement on all farmers of the state to announced MSPs on agricultural produce listed in the Schedule of the Act.</a:t>
            </a:r>
          </a:p>
          <a:p>
            <a:endParaRPr lang="en-IN" dirty="0"/>
          </a:p>
        </p:txBody>
      </p:sp>
    </p:spTree>
    <p:extLst>
      <p:ext uri="{BB962C8B-B14F-4D97-AF65-F5344CB8AC3E}">
        <p14:creationId xmlns:p14="http://schemas.microsoft.com/office/powerpoint/2010/main" val="3228763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CCD1F-C7E7-252A-2024-65C1D5CE79AA}"/>
              </a:ext>
            </a:extLst>
          </p:cNvPr>
          <p:cNvSpPr>
            <a:spLocks noGrp="1"/>
          </p:cNvSpPr>
          <p:nvPr>
            <p:ph type="title"/>
          </p:nvPr>
        </p:nvSpPr>
        <p:spPr/>
        <p:txBody>
          <a:bodyPr/>
          <a:lstStyle/>
          <a:p>
            <a:r>
              <a:rPr lang="en-IN" b="1" dirty="0"/>
              <a:t>MSP GUARANTEE LAW IN KARNATAKA</a:t>
            </a:r>
          </a:p>
        </p:txBody>
      </p:sp>
      <p:sp>
        <p:nvSpPr>
          <p:cNvPr id="3" name="Content Placeholder 2">
            <a:extLst>
              <a:ext uri="{FF2B5EF4-FFF2-40B4-BE49-F238E27FC236}">
                <a16:creationId xmlns:a16="http://schemas.microsoft.com/office/drawing/2014/main" id="{166A307B-9862-289D-5EF3-2987232CFE46}"/>
              </a:ext>
            </a:extLst>
          </p:cNvPr>
          <p:cNvSpPr>
            <a:spLocks noGrp="1"/>
          </p:cNvSpPr>
          <p:nvPr>
            <p:ph idx="1"/>
          </p:nvPr>
        </p:nvSpPr>
        <p:spPr>
          <a:xfrm>
            <a:off x="838200" y="1473200"/>
            <a:ext cx="10515600" cy="5019675"/>
          </a:xfrm>
        </p:spPr>
        <p:txBody>
          <a:bodyPr>
            <a:normAutofit fontScale="92500" lnSpcReduction="20000"/>
          </a:bodyPr>
          <a:lstStyle/>
          <a:p>
            <a:r>
              <a:rPr lang="en-IN" dirty="0"/>
              <a:t>Multiple modalities required, different for different crops: Procurement and distribution in government food schemes, Market Intervention Scheme, Price Deficiency Payment scheme, Modified Warehouse Receipt Scheme, Investment on FPOs etc.</a:t>
            </a:r>
          </a:p>
          <a:p>
            <a:r>
              <a:rPr lang="en-IN" dirty="0"/>
              <a:t>For Ragi, Jowar, Tur and Groundnut, a significant portion of marketed surplus can be procured by the government. That will ensure MSP for nearly all market transactions outside public procurement also.</a:t>
            </a:r>
          </a:p>
          <a:p>
            <a:r>
              <a:rPr lang="en-IN" dirty="0"/>
              <a:t>For horticulture produce like Onion, Potato and Tomato, MIS and Price Deficiency Payment modalities can be deployed. </a:t>
            </a:r>
          </a:p>
          <a:p>
            <a:r>
              <a:rPr lang="en-IN" dirty="0"/>
              <a:t>Pilot a Modified Warehouse Receipt Scheme with the right of forfeiture given to the Farmer.</a:t>
            </a:r>
          </a:p>
          <a:p>
            <a:r>
              <a:rPr lang="en-IN" dirty="0"/>
              <a:t>Budget Requirement: Details of 6900 crores for procurement of 4 commodities already presented. MIS and PDPS will require 2000 crore rupees and it appears that more than 3 commodities can be covered. 100 crores can be used for Pilots of Modified Warehouse Receipt Scheme</a:t>
            </a:r>
          </a:p>
          <a:p>
            <a:endParaRPr lang="en-IN" dirty="0"/>
          </a:p>
        </p:txBody>
      </p:sp>
    </p:spTree>
    <p:extLst>
      <p:ext uri="{BB962C8B-B14F-4D97-AF65-F5344CB8AC3E}">
        <p14:creationId xmlns:p14="http://schemas.microsoft.com/office/powerpoint/2010/main" val="2120440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86123-6237-BD48-22E8-F4931CE05174}"/>
              </a:ext>
            </a:extLst>
          </p:cNvPr>
          <p:cNvSpPr>
            <a:spLocks noGrp="1"/>
          </p:cNvSpPr>
          <p:nvPr>
            <p:ph type="title"/>
          </p:nvPr>
        </p:nvSpPr>
        <p:spPr/>
        <p:txBody>
          <a:bodyPr/>
          <a:lstStyle/>
          <a:p>
            <a:r>
              <a:rPr lang="en-IN" dirty="0"/>
              <a:t>Crop production and area projections</a:t>
            </a:r>
          </a:p>
        </p:txBody>
      </p:sp>
      <p:graphicFrame>
        <p:nvGraphicFramePr>
          <p:cNvPr id="4" name="Table 4">
            <a:extLst>
              <a:ext uri="{FF2B5EF4-FFF2-40B4-BE49-F238E27FC236}">
                <a16:creationId xmlns:a16="http://schemas.microsoft.com/office/drawing/2014/main" id="{9C4F9BE9-AC25-78D3-F626-3E449C2216C9}"/>
              </a:ext>
            </a:extLst>
          </p:cNvPr>
          <p:cNvGraphicFramePr>
            <a:graphicFrameLocks noGrp="1"/>
          </p:cNvGraphicFramePr>
          <p:nvPr>
            <p:ph idx="1"/>
            <p:extLst>
              <p:ext uri="{D42A27DB-BD31-4B8C-83A1-F6EECF244321}">
                <p14:modId xmlns:p14="http://schemas.microsoft.com/office/powerpoint/2010/main" val="1736154431"/>
              </p:ext>
            </p:extLst>
          </p:nvPr>
        </p:nvGraphicFramePr>
        <p:xfrm>
          <a:off x="838200" y="1825625"/>
          <a:ext cx="10515600" cy="2667000"/>
        </p:xfrm>
        <a:graphic>
          <a:graphicData uri="http://schemas.openxmlformats.org/drawingml/2006/table">
            <a:tbl>
              <a:tblPr firstRow="1" bandRow="1">
                <a:tableStyleId>{5C22544A-7EE6-4342-B048-85BDC9FD1C3A}</a:tableStyleId>
              </a:tblPr>
              <a:tblGrid>
                <a:gridCol w="1295400">
                  <a:extLst>
                    <a:ext uri="{9D8B030D-6E8A-4147-A177-3AD203B41FA5}">
                      <a16:colId xmlns:a16="http://schemas.microsoft.com/office/drawing/2014/main" val="2447253101"/>
                    </a:ext>
                  </a:extLst>
                </a:gridCol>
                <a:gridCol w="1659467">
                  <a:extLst>
                    <a:ext uri="{9D8B030D-6E8A-4147-A177-3AD203B41FA5}">
                      <a16:colId xmlns:a16="http://schemas.microsoft.com/office/drawing/2014/main" val="200455383"/>
                    </a:ext>
                  </a:extLst>
                </a:gridCol>
                <a:gridCol w="1676400">
                  <a:extLst>
                    <a:ext uri="{9D8B030D-6E8A-4147-A177-3AD203B41FA5}">
                      <a16:colId xmlns:a16="http://schemas.microsoft.com/office/drawing/2014/main" val="2471612208"/>
                    </a:ext>
                  </a:extLst>
                </a:gridCol>
                <a:gridCol w="4250266">
                  <a:extLst>
                    <a:ext uri="{9D8B030D-6E8A-4147-A177-3AD203B41FA5}">
                      <a16:colId xmlns:a16="http://schemas.microsoft.com/office/drawing/2014/main" val="661782096"/>
                    </a:ext>
                  </a:extLst>
                </a:gridCol>
                <a:gridCol w="1634067">
                  <a:extLst>
                    <a:ext uri="{9D8B030D-6E8A-4147-A177-3AD203B41FA5}">
                      <a16:colId xmlns:a16="http://schemas.microsoft.com/office/drawing/2014/main" val="1551593871"/>
                    </a:ext>
                  </a:extLst>
                </a:gridCol>
              </a:tblGrid>
              <a:tr h="370840">
                <a:tc>
                  <a:txBody>
                    <a:bodyPr/>
                    <a:lstStyle/>
                    <a:p>
                      <a:endParaRPr lang="en-IN"/>
                    </a:p>
                  </a:txBody>
                  <a:tcPr/>
                </a:tc>
                <a:tc>
                  <a:txBody>
                    <a:bodyPr/>
                    <a:lstStyle/>
                    <a:p>
                      <a:r>
                        <a:rPr lang="en-IN" dirty="0"/>
                        <a:t>Current production/ year</a:t>
                      </a:r>
                    </a:p>
                  </a:txBody>
                  <a:tcPr/>
                </a:tc>
                <a:tc>
                  <a:txBody>
                    <a:bodyPr/>
                    <a:lstStyle/>
                    <a:p>
                      <a:r>
                        <a:rPr lang="en-IN" dirty="0"/>
                        <a:t>Household consumption</a:t>
                      </a:r>
                    </a:p>
                  </a:txBody>
                  <a:tcPr/>
                </a:tc>
                <a:tc>
                  <a:txBody>
                    <a:bodyPr/>
                    <a:lstStyle/>
                    <a:p>
                      <a:r>
                        <a:rPr lang="en-IN" dirty="0"/>
                        <a:t>Additional requirement for PDS</a:t>
                      </a:r>
                    </a:p>
                  </a:txBody>
                  <a:tcPr/>
                </a:tc>
                <a:tc>
                  <a:txBody>
                    <a:bodyPr/>
                    <a:lstStyle/>
                    <a:p>
                      <a:r>
                        <a:rPr lang="en-IN" dirty="0"/>
                        <a:t>Any additional area?</a:t>
                      </a:r>
                    </a:p>
                  </a:txBody>
                  <a:tcPr/>
                </a:tc>
                <a:extLst>
                  <a:ext uri="{0D108BD9-81ED-4DB2-BD59-A6C34878D82A}">
                    <a16:rowId xmlns:a16="http://schemas.microsoft.com/office/drawing/2014/main" val="1764515949"/>
                  </a:ext>
                </a:extLst>
              </a:tr>
              <a:tr h="370840">
                <a:tc>
                  <a:txBody>
                    <a:bodyPr/>
                    <a:lstStyle/>
                    <a:p>
                      <a:r>
                        <a:rPr lang="en-IN" dirty="0"/>
                        <a:t>Ragi</a:t>
                      </a:r>
                    </a:p>
                  </a:txBody>
                  <a:tcPr/>
                </a:tc>
                <a:tc>
                  <a:txBody>
                    <a:bodyPr/>
                    <a:lstStyle/>
                    <a:p>
                      <a:r>
                        <a:rPr lang="en-IN" dirty="0"/>
                        <a:t>11 lakh tonnes</a:t>
                      </a:r>
                    </a:p>
                  </a:txBody>
                  <a:tcPr/>
                </a:tc>
                <a:tc>
                  <a:txBody>
                    <a:bodyPr/>
                    <a:lstStyle/>
                    <a:p>
                      <a:r>
                        <a:rPr lang="en-IN" dirty="0"/>
                        <a:t>5.5 lakh tonnes</a:t>
                      </a:r>
                    </a:p>
                  </a:txBody>
                  <a:tcPr/>
                </a:tc>
                <a:tc>
                  <a:txBody>
                    <a:bodyPr/>
                    <a:lstStyle/>
                    <a:p>
                      <a:r>
                        <a:rPr lang="en-IN" dirty="0"/>
                        <a:t>3.3 lakh tonnes (60% of marketed surplus)</a:t>
                      </a:r>
                    </a:p>
                  </a:txBody>
                  <a:tcPr/>
                </a:tc>
                <a:tc>
                  <a:txBody>
                    <a:bodyPr/>
                    <a:lstStyle/>
                    <a:p>
                      <a:r>
                        <a:rPr lang="en-IN" dirty="0"/>
                        <a:t>Not required</a:t>
                      </a:r>
                    </a:p>
                  </a:txBody>
                  <a:tcPr/>
                </a:tc>
                <a:extLst>
                  <a:ext uri="{0D108BD9-81ED-4DB2-BD59-A6C34878D82A}">
                    <a16:rowId xmlns:a16="http://schemas.microsoft.com/office/drawing/2014/main" val="778160031"/>
                  </a:ext>
                </a:extLst>
              </a:tr>
              <a:tr h="370840">
                <a:tc>
                  <a:txBody>
                    <a:bodyPr/>
                    <a:lstStyle/>
                    <a:p>
                      <a:r>
                        <a:rPr lang="en-IN" dirty="0"/>
                        <a:t>Jowar</a:t>
                      </a:r>
                    </a:p>
                  </a:txBody>
                  <a:tcPr/>
                </a:tc>
                <a:tc>
                  <a:txBody>
                    <a:bodyPr/>
                    <a:lstStyle/>
                    <a:p>
                      <a:r>
                        <a:rPr lang="en-IN" dirty="0"/>
                        <a:t>7 lakh tonnes</a:t>
                      </a:r>
                    </a:p>
                  </a:txBody>
                  <a:tcPr/>
                </a:tc>
                <a:tc>
                  <a:txBody>
                    <a:bodyPr/>
                    <a:lstStyle/>
                    <a:p>
                      <a:r>
                        <a:rPr lang="en-IN" dirty="0"/>
                        <a:t>3.5 lakh tonnes</a:t>
                      </a:r>
                    </a:p>
                  </a:txBody>
                  <a:tcPr/>
                </a:tc>
                <a:tc>
                  <a:txBody>
                    <a:bodyPr/>
                    <a:lstStyle/>
                    <a:p>
                      <a:r>
                        <a:rPr lang="en-IN" dirty="0"/>
                        <a:t>3.3 lakh tonnes (95% of marketed surplus)</a:t>
                      </a:r>
                    </a:p>
                  </a:txBody>
                  <a:tcPr/>
                </a:tc>
                <a:tc>
                  <a:txBody>
                    <a:bodyPr/>
                    <a:lstStyle/>
                    <a:p>
                      <a:r>
                        <a:rPr lang="en-IN" dirty="0"/>
                        <a:t>Not required</a:t>
                      </a:r>
                    </a:p>
                  </a:txBody>
                  <a:tcPr/>
                </a:tc>
                <a:extLst>
                  <a:ext uri="{0D108BD9-81ED-4DB2-BD59-A6C34878D82A}">
                    <a16:rowId xmlns:a16="http://schemas.microsoft.com/office/drawing/2014/main" val="4103061498"/>
                  </a:ext>
                </a:extLst>
              </a:tr>
              <a:tr h="370840">
                <a:tc>
                  <a:txBody>
                    <a:bodyPr/>
                    <a:lstStyle/>
                    <a:p>
                      <a:r>
                        <a:rPr lang="en-IN" dirty="0"/>
                        <a:t>Tur</a:t>
                      </a:r>
                    </a:p>
                  </a:txBody>
                  <a:tcPr/>
                </a:tc>
                <a:tc>
                  <a:txBody>
                    <a:bodyPr/>
                    <a:lstStyle/>
                    <a:p>
                      <a:r>
                        <a:rPr lang="en-IN" dirty="0"/>
                        <a:t>11 lakh tonnes</a:t>
                      </a:r>
                    </a:p>
                  </a:txBody>
                  <a:tcPr/>
                </a:tc>
                <a:tc>
                  <a:txBody>
                    <a:bodyPr/>
                    <a:lstStyle/>
                    <a:p>
                      <a:r>
                        <a:rPr lang="en-IN" dirty="0"/>
                        <a:t>Maybe 20%</a:t>
                      </a:r>
                    </a:p>
                  </a:txBody>
                  <a:tcPr/>
                </a:tc>
                <a:tc>
                  <a:txBody>
                    <a:bodyPr/>
                    <a:lstStyle/>
                    <a:p>
                      <a:r>
                        <a:rPr lang="en-IN" dirty="0"/>
                        <a:t>1.6 lakh tonnes (18% of marketed surplus)</a:t>
                      </a:r>
                    </a:p>
                  </a:txBody>
                  <a:tcPr/>
                </a:tc>
                <a:tc>
                  <a:txBody>
                    <a:bodyPr/>
                    <a:lstStyle/>
                    <a:p>
                      <a:r>
                        <a:rPr lang="en-IN" dirty="0"/>
                        <a:t>Not required</a:t>
                      </a:r>
                    </a:p>
                  </a:txBody>
                  <a:tcPr/>
                </a:tc>
                <a:extLst>
                  <a:ext uri="{0D108BD9-81ED-4DB2-BD59-A6C34878D82A}">
                    <a16:rowId xmlns:a16="http://schemas.microsoft.com/office/drawing/2014/main" val="3334396813"/>
                  </a:ext>
                </a:extLst>
              </a:tr>
              <a:tr h="370840">
                <a:tc>
                  <a:txBody>
                    <a:bodyPr/>
                    <a:lstStyle/>
                    <a:p>
                      <a:r>
                        <a:rPr lang="en-IN" dirty="0"/>
                        <a:t>Groundnut</a:t>
                      </a:r>
                    </a:p>
                  </a:txBody>
                  <a:tcPr/>
                </a:tc>
                <a:tc>
                  <a:txBody>
                    <a:bodyPr/>
                    <a:lstStyle/>
                    <a:p>
                      <a:r>
                        <a:rPr lang="en-IN" dirty="0"/>
                        <a:t>4.5 lakh tonnes</a:t>
                      </a:r>
                    </a:p>
                  </a:txBody>
                  <a:tcPr/>
                </a:tc>
                <a:tc>
                  <a:txBody>
                    <a:bodyPr/>
                    <a:lstStyle/>
                    <a:p>
                      <a:r>
                        <a:rPr lang="en-IN" dirty="0"/>
                        <a:t>?</a:t>
                      </a:r>
                    </a:p>
                  </a:txBody>
                  <a:tcPr/>
                </a:tc>
                <a:tc>
                  <a:txBody>
                    <a:bodyPr/>
                    <a:lstStyle/>
                    <a:p>
                      <a:r>
                        <a:rPr lang="en-IN" dirty="0"/>
                        <a:t>1.3 lakh tonnes of oil – 3.25 lakh tonnes of oilseed (72% of production)</a:t>
                      </a:r>
                    </a:p>
                  </a:txBody>
                  <a:tcPr/>
                </a:tc>
                <a:tc>
                  <a:txBody>
                    <a:bodyPr/>
                    <a:lstStyle/>
                    <a:p>
                      <a:r>
                        <a:rPr lang="en-IN" dirty="0"/>
                        <a:t>Not required</a:t>
                      </a:r>
                    </a:p>
                  </a:txBody>
                  <a:tcPr/>
                </a:tc>
                <a:extLst>
                  <a:ext uri="{0D108BD9-81ED-4DB2-BD59-A6C34878D82A}">
                    <a16:rowId xmlns:a16="http://schemas.microsoft.com/office/drawing/2014/main" val="278299295"/>
                  </a:ext>
                </a:extLst>
              </a:tr>
            </a:tbl>
          </a:graphicData>
        </a:graphic>
      </p:graphicFrame>
    </p:spTree>
    <p:extLst>
      <p:ext uri="{BB962C8B-B14F-4D97-AF65-F5344CB8AC3E}">
        <p14:creationId xmlns:p14="http://schemas.microsoft.com/office/powerpoint/2010/main" val="2920358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BB40D-D394-A0FF-FC79-1B3D35A71A86}"/>
              </a:ext>
            </a:extLst>
          </p:cNvPr>
          <p:cNvSpPr>
            <a:spLocks noGrp="1"/>
          </p:cNvSpPr>
          <p:nvPr>
            <p:ph type="title"/>
          </p:nvPr>
        </p:nvSpPr>
        <p:spPr>
          <a:xfrm>
            <a:off x="838200" y="365126"/>
            <a:ext cx="10515600" cy="718608"/>
          </a:xfrm>
        </p:spPr>
        <p:txBody>
          <a:bodyPr/>
          <a:lstStyle/>
          <a:p>
            <a:r>
              <a:rPr lang="en-IN" dirty="0"/>
              <a:t>Overall re-purposing of 9000 crores of DBT</a:t>
            </a:r>
          </a:p>
        </p:txBody>
      </p:sp>
      <p:graphicFrame>
        <p:nvGraphicFramePr>
          <p:cNvPr id="4" name="Table 4">
            <a:extLst>
              <a:ext uri="{FF2B5EF4-FFF2-40B4-BE49-F238E27FC236}">
                <a16:creationId xmlns:a16="http://schemas.microsoft.com/office/drawing/2014/main" id="{3215CB49-3C6E-793E-B155-63ECB0EBBE7D}"/>
              </a:ext>
            </a:extLst>
          </p:cNvPr>
          <p:cNvGraphicFramePr>
            <a:graphicFrameLocks noGrp="1"/>
          </p:cNvGraphicFramePr>
          <p:nvPr>
            <p:ph idx="1"/>
            <p:extLst>
              <p:ext uri="{D42A27DB-BD31-4B8C-83A1-F6EECF244321}">
                <p14:modId xmlns:p14="http://schemas.microsoft.com/office/powerpoint/2010/main" val="1800026851"/>
              </p:ext>
            </p:extLst>
          </p:nvPr>
        </p:nvGraphicFramePr>
        <p:xfrm>
          <a:off x="321733" y="1083734"/>
          <a:ext cx="11582400" cy="5461000"/>
        </p:xfrm>
        <a:graphic>
          <a:graphicData uri="http://schemas.openxmlformats.org/drawingml/2006/table">
            <a:tbl>
              <a:tblPr firstRow="1" bandRow="1">
                <a:tableStyleId>{5C22544A-7EE6-4342-B048-85BDC9FD1C3A}</a:tableStyleId>
              </a:tblPr>
              <a:tblGrid>
                <a:gridCol w="9705622">
                  <a:extLst>
                    <a:ext uri="{9D8B030D-6E8A-4147-A177-3AD203B41FA5}">
                      <a16:colId xmlns:a16="http://schemas.microsoft.com/office/drawing/2014/main" val="4153658340"/>
                    </a:ext>
                  </a:extLst>
                </a:gridCol>
                <a:gridCol w="1876778">
                  <a:extLst>
                    <a:ext uri="{9D8B030D-6E8A-4147-A177-3AD203B41FA5}">
                      <a16:colId xmlns:a16="http://schemas.microsoft.com/office/drawing/2014/main" val="38565738"/>
                    </a:ext>
                  </a:extLst>
                </a:gridCol>
              </a:tblGrid>
              <a:tr h="370840">
                <a:tc>
                  <a:txBody>
                    <a:bodyPr/>
                    <a:lstStyle/>
                    <a:p>
                      <a:endParaRPr lang="en-IN"/>
                    </a:p>
                  </a:txBody>
                  <a:tcPr/>
                </a:tc>
                <a:tc>
                  <a:txBody>
                    <a:bodyPr/>
                    <a:lstStyle/>
                    <a:p>
                      <a:pPr algn="ctr"/>
                      <a:endParaRPr lang="en-IN" dirty="0"/>
                    </a:p>
                  </a:txBody>
                  <a:tcPr/>
                </a:tc>
                <a:extLst>
                  <a:ext uri="{0D108BD9-81ED-4DB2-BD59-A6C34878D82A}">
                    <a16:rowId xmlns:a16="http://schemas.microsoft.com/office/drawing/2014/main" val="2835166688"/>
                  </a:ext>
                </a:extLst>
              </a:tr>
              <a:tr h="370840">
                <a:tc>
                  <a:txBody>
                    <a:bodyPr/>
                    <a:lstStyle/>
                    <a:p>
                      <a:r>
                        <a:rPr lang="en-IN" dirty="0"/>
                        <a:t>Ragi procurement &amp; distribution (processing units will get business, handling will create employment)</a:t>
                      </a:r>
                    </a:p>
                  </a:txBody>
                  <a:tcPr>
                    <a:solidFill>
                      <a:schemeClr val="accent6">
                        <a:lumMod val="60000"/>
                        <a:lumOff val="40000"/>
                      </a:schemeClr>
                    </a:solidFill>
                  </a:tcPr>
                </a:tc>
                <a:tc>
                  <a:txBody>
                    <a:bodyPr/>
                    <a:lstStyle/>
                    <a:p>
                      <a:pPr algn="ctr"/>
                      <a:r>
                        <a:rPr lang="en-IN" dirty="0"/>
                        <a:t>1435.5 crores</a:t>
                      </a:r>
                    </a:p>
                  </a:txBody>
                  <a:tcPr>
                    <a:solidFill>
                      <a:schemeClr val="accent6">
                        <a:lumMod val="60000"/>
                        <a:lumOff val="40000"/>
                      </a:schemeClr>
                    </a:solidFill>
                  </a:tcPr>
                </a:tc>
                <a:extLst>
                  <a:ext uri="{0D108BD9-81ED-4DB2-BD59-A6C34878D82A}">
                    <a16:rowId xmlns:a16="http://schemas.microsoft.com/office/drawing/2014/main" val="923264909"/>
                  </a:ext>
                </a:extLst>
              </a:tr>
              <a:tr h="370840">
                <a:tc>
                  <a:txBody>
                    <a:bodyPr/>
                    <a:lstStyle/>
                    <a:p>
                      <a:r>
                        <a:rPr lang="en-IN" dirty="0"/>
                        <a:t>Jowar procurement &amp;distribution (processing units will get business, handling will create employment)</a:t>
                      </a:r>
                    </a:p>
                  </a:txBody>
                  <a:tcPr>
                    <a:solidFill>
                      <a:schemeClr val="accent6">
                        <a:lumMod val="60000"/>
                        <a:lumOff val="40000"/>
                      </a:schemeClr>
                    </a:solidFill>
                  </a:tcPr>
                </a:tc>
                <a:tc>
                  <a:txBody>
                    <a:bodyPr/>
                    <a:lstStyle/>
                    <a:p>
                      <a:pPr algn="ctr"/>
                      <a:r>
                        <a:rPr lang="en-IN" dirty="0"/>
                        <a:t>1221 crores</a:t>
                      </a:r>
                    </a:p>
                  </a:txBody>
                  <a:tcPr>
                    <a:solidFill>
                      <a:schemeClr val="accent6">
                        <a:lumMod val="60000"/>
                        <a:lumOff val="40000"/>
                      </a:schemeClr>
                    </a:solidFill>
                  </a:tcPr>
                </a:tc>
                <a:extLst>
                  <a:ext uri="{0D108BD9-81ED-4DB2-BD59-A6C34878D82A}">
                    <a16:rowId xmlns:a16="http://schemas.microsoft.com/office/drawing/2014/main" val="1347155429"/>
                  </a:ext>
                </a:extLst>
              </a:tr>
              <a:tr h="370840">
                <a:tc>
                  <a:txBody>
                    <a:bodyPr/>
                    <a:lstStyle/>
                    <a:p>
                      <a:r>
                        <a:rPr lang="en-IN" dirty="0"/>
                        <a:t>Tur procurement &amp; distribution (processing units will get business, handling will create employment)</a:t>
                      </a:r>
                    </a:p>
                  </a:txBody>
                  <a:tcPr>
                    <a:solidFill>
                      <a:schemeClr val="accent6">
                        <a:lumMod val="60000"/>
                        <a:lumOff val="40000"/>
                      </a:schemeClr>
                    </a:solidFill>
                  </a:tcPr>
                </a:tc>
                <a:tc>
                  <a:txBody>
                    <a:bodyPr/>
                    <a:lstStyle/>
                    <a:p>
                      <a:pPr algn="ctr"/>
                      <a:r>
                        <a:rPr lang="en-IN" dirty="0"/>
                        <a:t>1440 crores</a:t>
                      </a:r>
                    </a:p>
                  </a:txBody>
                  <a:tcPr>
                    <a:solidFill>
                      <a:schemeClr val="accent6">
                        <a:lumMod val="60000"/>
                        <a:lumOff val="40000"/>
                      </a:schemeClr>
                    </a:solidFill>
                  </a:tcPr>
                </a:tc>
                <a:extLst>
                  <a:ext uri="{0D108BD9-81ED-4DB2-BD59-A6C34878D82A}">
                    <a16:rowId xmlns:a16="http://schemas.microsoft.com/office/drawing/2014/main" val="746675406"/>
                  </a:ext>
                </a:extLst>
              </a:tr>
              <a:tr h="370840">
                <a:tc>
                  <a:txBody>
                    <a:bodyPr/>
                    <a:lstStyle/>
                    <a:p>
                      <a:r>
                        <a:rPr lang="en-IN" dirty="0"/>
                        <a:t>Groundnut oil distribution (procurement, processing and distribution will also involve new cold pressed units being established)</a:t>
                      </a:r>
                    </a:p>
                  </a:txBody>
                  <a:tcPr>
                    <a:solidFill>
                      <a:schemeClr val="accent6">
                        <a:lumMod val="60000"/>
                        <a:lumOff val="40000"/>
                      </a:schemeClr>
                    </a:solidFill>
                  </a:tcPr>
                </a:tc>
                <a:tc>
                  <a:txBody>
                    <a:bodyPr/>
                    <a:lstStyle/>
                    <a:p>
                      <a:pPr algn="ctr"/>
                      <a:r>
                        <a:rPr lang="en-IN" dirty="0"/>
                        <a:t>2700 crores</a:t>
                      </a:r>
                    </a:p>
                  </a:txBody>
                  <a:tcPr>
                    <a:solidFill>
                      <a:schemeClr val="accent6">
                        <a:lumMod val="60000"/>
                        <a:lumOff val="40000"/>
                      </a:schemeClr>
                    </a:solidFill>
                  </a:tcPr>
                </a:tc>
                <a:extLst>
                  <a:ext uri="{0D108BD9-81ED-4DB2-BD59-A6C34878D82A}">
                    <a16:rowId xmlns:a16="http://schemas.microsoft.com/office/drawing/2014/main" val="33023715"/>
                  </a:ext>
                </a:extLst>
              </a:tr>
              <a:tr h="370840">
                <a:tc>
                  <a:txBody>
                    <a:bodyPr/>
                    <a:lstStyle/>
                    <a:p>
                      <a:r>
                        <a:rPr lang="en-IN" dirty="0"/>
                        <a:t>Millets Mission </a:t>
                      </a:r>
                    </a:p>
                  </a:txBody>
                  <a:tcPr>
                    <a:solidFill>
                      <a:schemeClr val="accent6">
                        <a:lumMod val="60000"/>
                        <a:lumOff val="40000"/>
                      </a:schemeClr>
                    </a:solidFill>
                  </a:tcPr>
                </a:tc>
                <a:tc>
                  <a:txBody>
                    <a:bodyPr/>
                    <a:lstStyle/>
                    <a:p>
                      <a:pPr algn="ctr"/>
                      <a:r>
                        <a:rPr lang="en-IN" dirty="0"/>
                        <a:t>0100 crores</a:t>
                      </a:r>
                    </a:p>
                  </a:txBody>
                  <a:tcPr>
                    <a:solidFill>
                      <a:schemeClr val="accent6">
                        <a:lumMod val="60000"/>
                        <a:lumOff val="40000"/>
                      </a:schemeClr>
                    </a:solidFill>
                  </a:tcPr>
                </a:tc>
                <a:extLst>
                  <a:ext uri="{0D108BD9-81ED-4DB2-BD59-A6C34878D82A}">
                    <a16:rowId xmlns:a16="http://schemas.microsoft.com/office/drawing/2014/main" val="2508051075"/>
                  </a:ext>
                </a:extLst>
              </a:tr>
              <a:tr h="370840">
                <a:tc>
                  <a:txBody>
                    <a:bodyPr/>
                    <a:lstStyle/>
                    <a:p>
                      <a:r>
                        <a:rPr lang="en-IN" dirty="0"/>
                        <a:t>Seed sovereignty &amp; Traditional Seed Diversity Revival</a:t>
                      </a:r>
                    </a:p>
                  </a:txBody>
                  <a:tcPr/>
                </a:tc>
                <a:tc>
                  <a:txBody>
                    <a:bodyPr/>
                    <a:lstStyle/>
                    <a:p>
                      <a:pPr algn="ctr"/>
                      <a:r>
                        <a:rPr lang="en-IN" dirty="0"/>
                        <a:t>0005 crores</a:t>
                      </a:r>
                    </a:p>
                  </a:txBody>
                  <a:tcPr/>
                </a:tc>
                <a:extLst>
                  <a:ext uri="{0D108BD9-81ED-4DB2-BD59-A6C34878D82A}">
                    <a16:rowId xmlns:a16="http://schemas.microsoft.com/office/drawing/2014/main" val="2954010432"/>
                  </a:ext>
                </a:extLst>
              </a:tr>
              <a:tr h="370840">
                <a:tc>
                  <a:txBody>
                    <a:bodyPr/>
                    <a:lstStyle/>
                    <a:p>
                      <a:r>
                        <a:rPr lang="en-IN" dirty="0"/>
                        <a:t>Organic D2C pilots</a:t>
                      </a:r>
                    </a:p>
                  </a:txBody>
                  <a:tcPr/>
                </a:tc>
                <a:tc>
                  <a:txBody>
                    <a:bodyPr/>
                    <a:lstStyle/>
                    <a:p>
                      <a:pPr algn="ctr"/>
                      <a:r>
                        <a:rPr lang="en-IN" dirty="0"/>
                        <a:t>0025 crores</a:t>
                      </a:r>
                    </a:p>
                  </a:txBody>
                  <a:tcPr/>
                </a:tc>
                <a:extLst>
                  <a:ext uri="{0D108BD9-81ED-4DB2-BD59-A6C34878D82A}">
                    <a16:rowId xmlns:a16="http://schemas.microsoft.com/office/drawing/2014/main" val="3832706730"/>
                  </a:ext>
                </a:extLst>
              </a:tr>
              <a:tr h="370840">
                <a:tc>
                  <a:txBody>
                    <a:bodyPr/>
                    <a:lstStyle/>
                    <a:p>
                      <a:r>
                        <a:rPr lang="en-IN" dirty="0"/>
                        <a:t>FPOs financing support – Interest Subvention + Credit Guarantee Fund</a:t>
                      </a:r>
                    </a:p>
                  </a:txBody>
                  <a:tcPr/>
                </a:tc>
                <a:tc>
                  <a:txBody>
                    <a:bodyPr/>
                    <a:lstStyle/>
                    <a:p>
                      <a:pPr algn="ctr"/>
                      <a:r>
                        <a:rPr lang="en-IN" dirty="0"/>
                        <a:t>0115 crores</a:t>
                      </a:r>
                    </a:p>
                  </a:txBody>
                  <a:tcPr/>
                </a:tc>
                <a:extLst>
                  <a:ext uri="{0D108BD9-81ED-4DB2-BD59-A6C34878D82A}">
                    <a16:rowId xmlns:a16="http://schemas.microsoft.com/office/drawing/2014/main" val="2694537657"/>
                  </a:ext>
                </a:extLst>
              </a:tr>
              <a:tr h="370840">
                <a:tc>
                  <a:txBody>
                    <a:bodyPr/>
                    <a:lstStyle/>
                    <a:p>
                      <a:r>
                        <a:rPr lang="en-IN" dirty="0"/>
                        <a:t>One time debt settlement for women in farm suicide families</a:t>
                      </a:r>
                    </a:p>
                  </a:txBody>
                  <a:tcPr/>
                </a:tc>
                <a:tc>
                  <a:txBody>
                    <a:bodyPr/>
                    <a:lstStyle/>
                    <a:p>
                      <a:pPr algn="ctr"/>
                      <a:r>
                        <a:rPr lang="en-IN" dirty="0"/>
                        <a:t>0100 crores</a:t>
                      </a:r>
                    </a:p>
                  </a:txBody>
                  <a:tcPr/>
                </a:tc>
                <a:extLst>
                  <a:ext uri="{0D108BD9-81ED-4DB2-BD59-A6C34878D82A}">
                    <a16:rowId xmlns:a16="http://schemas.microsoft.com/office/drawing/2014/main" val="4292877126"/>
                  </a:ext>
                </a:extLst>
              </a:tr>
              <a:tr h="370840">
                <a:tc>
                  <a:txBody>
                    <a:bodyPr/>
                    <a:lstStyle/>
                    <a:p>
                      <a:r>
                        <a:rPr lang="en-IN" dirty="0"/>
                        <a:t>MIS and Price Deficiency Payment System for at least 3-5 commodities</a:t>
                      </a:r>
                    </a:p>
                  </a:txBody>
                  <a:tcPr>
                    <a:solidFill>
                      <a:srgbClr val="FFC000"/>
                    </a:solidFill>
                  </a:tcPr>
                </a:tc>
                <a:tc>
                  <a:txBody>
                    <a:bodyPr/>
                    <a:lstStyle/>
                    <a:p>
                      <a:pPr algn="ctr"/>
                      <a:r>
                        <a:rPr lang="en-IN" dirty="0"/>
                        <a:t>1750 crores</a:t>
                      </a:r>
                    </a:p>
                  </a:txBody>
                  <a:tcPr>
                    <a:solidFill>
                      <a:srgbClr val="FFC000"/>
                    </a:solidFill>
                  </a:tcPr>
                </a:tc>
                <a:extLst>
                  <a:ext uri="{0D108BD9-81ED-4DB2-BD59-A6C34878D82A}">
                    <a16:rowId xmlns:a16="http://schemas.microsoft.com/office/drawing/2014/main" val="1940854781"/>
                  </a:ext>
                </a:extLst>
              </a:tr>
              <a:tr h="370840">
                <a:tc>
                  <a:txBody>
                    <a:bodyPr/>
                    <a:lstStyle/>
                    <a:p>
                      <a:r>
                        <a:rPr lang="en-IN" dirty="0"/>
                        <a:t>Modified Warehouse Receipt Scheme for MSP guarantee to farmers - Pilots</a:t>
                      </a:r>
                    </a:p>
                  </a:txBody>
                  <a:tcPr>
                    <a:solidFill>
                      <a:srgbClr val="FFC000"/>
                    </a:solidFill>
                  </a:tcPr>
                </a:tc>
                <a:tc>
                  <a:txBody>
                    <a:bodyPr/>
                    <a:lstStyle/>
                    <a:p>
                      <a:pPr algn="ctr"/>
                      <a:r>
                        <a:rPr lang="en-IN"/>
                        <a:t>0125 </a:t>
                      </a:r>
                      <a:r>
                        <a:rPr lang="en-IN" dirty="0"/>
                        <a:t>crores</a:t>
                      </a:r>
                    </a:p>
                  </a:txBody>
                  <a:tcPr>
                    <a:solidFill>
                      <a:srgbClr val="FFC000"/>
                    </a:solidFill>
                  </a:tcPr>
                </a:tc>
                <a:extLst>
                  <a:ext uri="{0D108BD9-81ED-4DB2-BD59-A6C34878D82A}">
                    <a16:rowId xmlns:a16="http://schemas.microsoft.com/office/drawing/2014/main" val="1527416934"/>
                  </a:ext>
                </a:extLst>
              </a:tr>
              <a:tr h="370840">
                <a:tc>
                  <a:txBody>
                    <a:bodyPr/>
                    <a:lstStyle/>
                    <a:p>
                      <a:r>
                        <a:rPr lang="en-IN" dirty="0"/>
                        <a:t>Women Farmers to be given FIDs in FRUITS portal</a:t>
                      </a:r>
                    </a:p>
                  </a:txBody>
                  <a:tcPr/>
                </a:tc>
                <a:tc>
                  <a:txBody>
                    <a:bodyPr/>
                    <a:lstStyle/>
                    <a:p>
                      <a:pPr algn="ctr"/>
                      <a:r>
                        <a:rPr lang="en-IN" dirty="0"/>
                        <a:t>NIL</a:t>
                      </a:r>
                    </a:p>
                  </a:txBody>
                  <a:tcPr/>
                </a:tc>
                <a:extLst>
                  <a:ext uri="{0D108BD9-81ED-4DB2-BD59-A6C34878D82A}">
                    <a16:rowId xmlns:a16="http://schemas.microsoft.com/office/drawing/2014/main" val="2206322651"/>
                  </a:ext>
                </a:extLst>
              </a:tr>
              <a:tr h="370840">
                <a:tc>
                  <a:txBody>
                    <a:bodyPr/>
                    <a:lstStyle/>
                    <a:p>
                      <a:r>
                        <a:rPr lang="en-IN" dirty="0"/>
                        <a:t>October 15</a:t>
                      </a:r>
                      <a:r>
                        <a:rPr lang="en-IN" baseline="30000" dirty="0"/>
                        <a:t>th</a:t>
                      </a:r>
                      <a:r>
                        <a:rPr lang="en-IN" dirty="0"/>
                        <a:t> to be celebrated as Women Farmers’ Day</a:t>
                      </a:r>
                    </a:p>
                  </a:txBody>
                  <a:tcPr/>
                </a:tc>
                <a:tc>
                  <a:txBody>
                    <a:bodyPr/>
                    <a:lstStyle/>
                    <a:p>
                      <a:pPr algn="ctr"/>
                      <a:r>
                        <a:rPr lang="en-IN" dirty="0"/>
                        <a:t>NIL</a:t>
                      </a:r>
                    </a:p>
                  </a:txBody>
                  <a:tcPr/>
                </a:tc>
                <a:extLst>
                  <a:ext uri="{0D108BD9-81ED-4DB2-BD59-A6C34878D82A}">
                    <a16:rowId xmlns:a16="http://schemas.microsoft.com/office/drawing/2014/main" val="566094986"/>
                  </a:ext>
                </a:extLst>
              </a:tr>
            </a:tbl>
          </a:graphicData>
        </a:graphic>
      </p:graphicFrame>
    </p:spTree>
    <p:extLst>
      <p:ext uri="{BB962C8B-B14F-4D97-AF65-F5344CB8AC3E}">
        <p14:creationId xmlns:p14="http://schemas.microsoft.com/office/powerpoint/2010/main" val="2894581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70F98-722C-FC86-C23A-9FBB3A3274D5}"/>
              </a:ext>
            </a:extLst>
          </p:cNvPr>
          <p:cNvSpPr>
            <a:spLocks noGrp="1"/>
          </p:cNvSpPr>
          <p:nvPr>
            <p:ph type="title"/>
          </p:nvPr>
        </p:nvSpPr>
        <p:spPr>
          <a:xfrm>
            <a:off x="838200" y="365126"/>
            <a:ext cx="10515600" cy="871008"/>
          </a:xfrm>
        </p:spPr>
        <p:txBody>
          <a:bodyPr/>
          <a:lstStyle/>
          <a:p>
            <a:r>
              <a:rPr lang="en-IN" dirty="0"/>
              <a:t>Initiatives for:</a:t>
            </a:r>
          </a:p>
        </p:txBody>
      </p:sp>
      <p:sp>
        <p:nvSpPr>
          <p:cNvPr id="3" name="Content Placeholder 2">
            <a:extLst>
              <a:ext uri="{FF2B5EF4-FFF2-40B4-BE49-F238E27FC236}">
                <a16:creationId xmlns:a16="http://schemas.microsoft.com/office/drawing/2014/main" id="{D07E403C-9FCF-0617-E553-CB84FDA22647}"/>
              </a:ext>
            </a:extLst>
          </p:cNvPr>
          <p:cNvSpPr>
            <a:spLocks noGrp="1"/>
          </p:cNvSpPr>
          <p:nvPr>
            <p:ph idx="1"/>
          </p:nvPr>
        </p:nvSpPr>
        <p:spPr>
          <a:xfrm>
            <a:off x="838200" y="1236134"/>
            <a:ext cx="10515600" cy="4940829"/>
          </a:xfrm>
        </p:spPr>
        <p:txBody>
          <a:bodyPr>
            <a:normAutofit fontScale="92500" lnSpcReduction="10000"/>
          </a:bodyPr>
          <a:lstStyle/>
          <a:p>
            <a:r>
              <a:rPr lang="en-IN" dirty="0"/>
              <a:t>Producer Prosperity</a:t>
            </a:r>
          </a:p>
          <a:p>
            <a:r>
              <a:rPr lang="en-IN" dirty="0"/>
              <a:t>Consumer Nutrition Security</a:t>
            </a:r>
          </a:p>
          <a:p>
            <a:r>
              <a:rPr lang="en-IN" dirty="0"/>
              <a:t>Karnataka rural economy strengthening</a:t>
            </a:r>
          </a:p>
          <a:p>
            <a:r>
              <a:rPr lang="en-IN" dirty="0"/>
              <a:t>Local employment generation in production as well as post-production systems and greater support to collective enterprises</a:t>
            </a:r>
          </a:p>
          <a:p>
            <a:r>
              <a:rPr lang="en-IN" dirty="0"/>
              <a:t>Environmental sustainability enhancement with greater focus on rainfed crops and </a:t>
            </a:r>
            <a:r>
              <a:rPr lang="en-IN" dirty="0" err="1"/>
              <a:t>agro</a:t>
            </a:r>
            <a:r>
              <a:rPr lang="en-IN" dirty="0"/>
              <a:t>-ecology</a:t>
            </a:r>
          </a:p>
          <a:p>
            <a:r>
              <a:rPr lang="en-IN" dirty="0"/>
              <a:t>Social Equity with special focus on women farmers</a:t>
            </a:r>
          </a:p>
          <a:p>
            <a:endParaRPr lang="en-IN" dirty="0"/>
          </a:p>
          <a:p>
            <a:pPr marL="0" indent="0" algn="ctr">
              <a:buNone/>
            </a:pPr>
            <a:r>
              <a:rPr lang="en-IN" dirty="0"/>
              <a:t>9 proposals including 2 legislations (plus one more in the pipeline) with budget for DBT of 9020 crores / year for </a:t>
            </a:r>
          </a:p>
          <a:p>
            <a:pPr marL="0" indent="0" algn="ctr">
              <a:buNone/>
            </a:pPr>
            <a:r>
              <a:rPr lang="en-IN" dirty="0"/>
              <a:t>170 rupees per person/month in lieu of 5 kg rice, for 4.42 cr. persons  </a:t>
            </a:r>
          </a:p>
        </p:txBody>
      </p:sp>
    </p:spTree>
    <p:extLst>
      <p:ext uri="{BB962C8B-B14F-4D97-AF65-F5344CB8AC3E}">
        <p14:creationId xmlns:p14="http://schemas.microsoft.com/office/powerpoint/2010/main" val="1405691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6DB27-1E06-FBD6-1074-00E43916FE45}"/>
              </a:ext>
            </a:extLst>
          </p:cNvPr>
          <p:cNvSpPr>
            <a:spLocks noGrp="1"/>
          </p:cNvSpPr>
          <p:nvPr>
            <p:ph type="title"/>
          </p:nvPr>
        </p:nvSpPr>
        <p:spPr/>
        <p:txBody>
          <a:bodyPr/>
          <a:lstStyle/>
          <a:p>
            <a:r>
              <a:rPr lang="en-IN" dirty="0"/>
              <a:t>Enhancing Nutrition Security for all BPL households</a:t>
            </a:r>
          </a:p>
        </p:txBody>
      </p:sp>
      <p:sp>
        <p:nvSpPr>
          <p:cNvPr id="3" name="Content Placeholder 2">
            <a:extLst>
              <a:ext uri="{FF2B5EF4-FFF2-40B4-BE49-F238E27FC236}">
                <a16:creationId xmlns:a16="http://schemas.microsoft.com/office/drawing/2014/main" id="{222716A2-FDB1-6FD5-22E5-AFD7D49BFEE3}"/>
              </a:ext>
            </a:extLst>
          </p:cNvPr>
          <p:cNvSpPr>
            <a:spLocks noGrp="1"/>
          </p:cNvSpPr>
          <p:nvPr>
            <p:ph idx="1"/>
          </p:nvPr>
        </p:nvSpPr>
        <p:spPr/>
        <p:txBody>
          <a:bodyPr>
            <a:normAutofit fontScale="92500" lnSpcReduction="10000"/>
          </a:bodyPr>
          <a:lstStyle/>
          <a:p>
            <a:r>
              <a:rPr lang="en-IN" b="1" dirty="0"/>
              <a:t>Provide 5 kgs Ragi or Jowar + 1 kg tur dal + 1 kg edible oil (groundnut and </a:t>
            </a:r>
            <a:r>
              <a:rPr lang="en-IN" b="1" u="sng" dirty="0"/>
              <a:t>not</a:t>
            </a:r>
            <a:r>
              <a:rPr lang="en-IN" b="1" dirty="0"/>
              <a:t> </a:t>
            </a:r>
            <a:r>
              <a:rPr lang="en-IN" b="1" dirty="0" err="1"/>
              <a:t>palmolein</a:t>
            </a:r>
            <a:r>
              <a:rPr lang="en-IN" b="1" dirty="0"/>
              <a:t>) to each BPL household per month, for 1.1 crore such HHs in Karnataka</a:t>
            </a:r>
          </a:p>
          <a:p>
            <a:pPr marL="0" indent="0">
              <a:buNone/>
            </a:pPr>
            <a:endParaRPr lang="en-IN" dirty="0"/>
          </a:p>
          <a:p>
            <a:pPr marL="0" indent="0">
              <a:buNone/>
            </a:pPr>
            <a:r>
              <a:rPr lang="en-IN" b="1" dirty="0"/>
              <a:t>COST TO GOVERNMENT</a:t>
            </a:r>
          </a:p>
          <a:p>
            <a:r>
              <a:rPr lang="en-IN" dirty="0"/>
              <a:t>Per kg Ragi @ Rs. 43.5/-; Per Kg Jowar @ Rs. 37/-; Per Kg Tur dal @ Rs.90/-; Per Kg Edible Oil @Rs. 200/- </a:t>
            </a:r>
          </a:p>
          <a:p>
            <a:r>
              <a:rPr lang="en-IN" dirty="0"/>
              <a:t>Total budget required = Around </a:t>
            </a:r>
            <a:r>
              <a:rPr lang="en-IN" b="1" dirty="0"/>
              <a:t>Rs. 6800 crores/year</a:t>
            </a:r>
          </a:p>
          <a:p>
            <a:pPr marL="0" indent="0">
              <a:buNone/>
            </a:pPr>
            <a:endParaRPr lang="en-IN" b="1" dirty="0"/>
          </a:p>
          <a:p>
            <a:pPr marL="0" indent="0">
              <a:buNone/>
            </a:pPr>
            <a:r>
              <a:rPr lang="en-IN" i="1" dirty="0"/>
              <a:t>(takes into account current production levels, procurement/handling/ processing/distribution costs as well as setting up some oil processing units)</a:t>
            </a:r>
          </a:p>
        </p:txBody>
      </p:sp>
    </p:spTree>
    <p:extLst>
      <p:ext uri="{BB962C8B-B14F-4D97-AF65-F5344CB8AC3E}">
        <p14:creationId xmlns:p14="http://schemas.microsoft.com/office/powerpoint/2010/main" val="1225257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36307-9814-3949-89CA-8A22B854646D}"/>
              </a:ext>
            </a:extLst>
          </p:cNvPr>
          <p:cNvSpPr>
            <a:spLocks noGrp="1"/>
          </p:cNvSpPr>
          <p:nvPr>
            <p:ph type="title"/>
          </p:nvPr>
        </p:nvSpPr>
        <p:spPr/>
        <p:txBody>
          <a:bodyPr/>
          <a:lstStyle/>
          <a:p>
            <a:r>
              <a:rPr lang="en-IN" dirty="0"/>
              <a:t>Karnataka Millets Mission</a:t>
            </a:r>
          </a:p>
        </p:txBody>
      </p:sp>
      <p:sp>
        <p:nvSpPr>
          <p:cNvPr id="3" name="Content Placeholder 2">
            <a:extLst>
              <a:ext uri="{FF2B5EF4-FFF2-40B4-BE49-F238E27FC236}">
                <a16:creationId xmlns:a16="http://schemas.microsoft.com/office/drawing/2014/main" id="{5E8064FD-4537-A9D6-890D-A0D3DC5FAAAD}"/>
              </a:ext>
            </a:extLst>
          </p:cNvPr>
          <p:cNvSpPr>
            <a:spLocks noGrp="1"/>
          </p:cNvSpPr>
          <p:nvPr>
            <p:ph idx="1"/>
          </p:nvPr>
        </p:nvSpPr>
        <p:spPr/>
        <p:txBody>
          <a:bodyPr/>
          <a:lstStyle/>
          <a:p>
            <a:r>
              <a:rPr lang="en-IN" dirty="0"/>
              <a:t>Millets revival needs end-to-end interventions like in Odisha, especially for minor millets</a:t>
            </a:r>
          </a:p>
          <a:p>
            <a:r>
              <a:rPr lang="en-IN" dirty="0"/>
              <a:t>From local landraces’ seed quality improvement to appropriate processing infrastructure and related investments, to revival of consumption demand through awareness campaigns, a Mission-mode approach is required</a:t>
            </a:r>
          </a:p>
          <a:p>
            <a:r>
              <a:rPr lang="en-IN" dirty="0"/>
              <a:t>Budget envisaged is Rs. 100 crores</a:t>
            </a:r>
          </a:p>
        </p:txBody>
      </p:sp>
    </p:spTree>
    <p:extLst>
      <p:ext uri="{BB962C8B-B14F-4D97-AF65-F5344CB8AC3E}">
        <p14:creationId xmlns:p14="http://schemas.microsoft.com/office/powerpoint/2010/main" val="664075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0D1A3-F66D-C9F5-1DAA-092A73957143}"/>
              </a:ext>
            </a:extLst>
          </p:cNvPr>
          <p:cNvSpPr>
            <a:spLocks noGrp="1"/>
          </p:cNvSpPr>
          <p:nvPr>
            <p:ph type="title"/>
          </p:nvPr>
        </p:nvSpPr>
        <p:spPr/>
        <p:txBody>
          <a:bodyPr/>
          <a:lstStyle/>
          <a:p>
            <a:r>
              <a:rPr lang="en-IN" dirty="0"/>
              <a:t>Revival of Traditional Seed Varieties – Conservation, Multiplication &amp; Distribution</a:t>
            </a:r>
          </a:p>
        </p:txBody>
      </p:sp>
      <p:sp>
        <p:nvSpPr>
          <p:cNvPr id="3" name="Content Placeholder 2">
            <a:extLst>
              <a:ext uri="{FF2B5EF4-FFF2-40B4-BE49-F238E27FC236}">
                <a16:creationId xmlns:a16="http://schemas.microsoft.com/office/drawing/2014/main" id="{4C9B550A-73EF-9C67-9597-2438555E0665}"/>
              </a:ext>
            </a:extLst>
          </p:cNvPr>
          <p:cNvSpPr>
            <a:spLocks noGrp="1"/>
          </p:cNvSpPr>
          <p:nvPr>
            <p:ph idx="1"/>
          </p:nvPr>
        </p:nvSpPr>
        <p:spPr/>
        <p:txBody>
          <a:bodyPr>
            <a:normAutofit lnSpcReduction="10000"/>
          </a:bodyPr>
          <a:lstStyle/>
          <a:p>
            <a:r>
              <a:rPr lang="en-IN" dirty="0" err="1"/>
              <a:t>Agro</a:t>
            </a:r>
            <a:r>
              <a:rPr lang="en-IN" dirty="0"/>
              <a:t>-diversity revival is important for soil health, plant nutrition and human nutrition – it is also important for climate resilient farming</a:t>
            </a:r>
          </a:p>
          <a:p>
            <a:r>
              <a:rPr lang="en-IN" dirty="0"/>
              <a:t>Community level seed sovereignty is important, to be free of corporate control over agriculture </a:t>
            </a:r>
          </a:p>
          <a:p>
            <a:r>
              <a:rPr lang="en-IN" dirty="0"/>
              <a:t>Passionate Seed Conservator-Farmers in Karnataka should get government recognition and support – 20 such conservators to begin with</a:t>
            </a:r>
          </a:p>
          <a:p>
            <a:r>
              <a:rPr lang="en-IN" dirty="0"/>
              <a:t>Government should distribute seeds of popular traditional varieties in public seed systems</a:t>
            </a:r>
          </a:p>
          <a:p>
            <a:r>
              <a:rPr lang="en-IN" dirty="0"/>
              <a:t>Budget required – Around 5 crore rupees</a:t>
            </a:r>
          </a:p>
        </p:txBody>
      </p:sp>
    </p:spTree>
    <p:extLst>
      <p:ext uri="{BB962C8B-B14F-4D97-AF65-F5344CB8AC3E}">
        <p14:creationId xmlns:p14="http://schemas.microsoft.com/office/powerpoint/2010/main" val="1809954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AE1ED-582C-DEFF-3827-488EAA629BFD}"/>
              </a:ext>
            </a:extLst>
          </p:cNvPr>
          <p:cNvSpPr>
            <a:spLocks noGrp="1"/>
          </p:cNvSpPr>
          <p:nvPr>
            <p:ph type="title"/>
          </p:nvPr>
        </p:nvSpPr>
        <p:spPr/>
        <p:txBody>
          <a:bodyPr/>
          <a:lstStyle/>
          <a:p>
            <a:r>
              <a:rPr lang="en-IN" dirty="0"/>
              <a:t>Organic Markets for D2C channels</a:t>
            </a:r>
          </a:p>
        </p:txBody>
      </p:sp>
      <p:sp>
        <p:nvSpPr>
          <p:cNvPr id="3" name="Content Placeholder 2">
            <a:extLst>
              <a:ext uri="{FF2B5EF4-FFF2-40B4-BE49-F238E27FC236}">
                <a16:creationId xmlns:a16="http://schemas.microsoft.com/office/drawing/2014/main" id="{5736A27A-388C-854E-8C1A-DA3290169DE0}"/>
              </a:ext>
            </a:extLst>
          </p:cNvPr>
          <p:cNvSpPr>
            <a:spLocks noGrp="1"/>
          </p:cNvSpPr>
          <p:nvPr>
            <p:ph idx="1"/>
          </p:nvPr>
        </p:nvSpPr>
        <p:spPr/>
        <p:txBody>
          <a:bodyPr/>
          <a:lstStyle/>
          <a:p>
            <a:r>
              <a:rPr lang="en-IN" dirty="0"/>
              <a:t>To incentivise larger transition towards </a:t>
            </a:r>
            <a:r>
              <a:rPr lang="en-IN" dirty="0" err="1"/>
              <a:t>agro</a:t>
            </a:r>
            <a:r>
              <a:rPr lang="en-IN" dirty="0"/>
              <a:t>-ecology</a:t>
            </a:r>
          </a:p>
          <a:p>
            <a:r>
              <a:rPr lang="en-IN" dirty="0"/>
              <a:t>To ensure that consumers of all classes get access to authentic organic produce</a:t>
            </a:r>
          </a:p>
          <a:p>
            <a:r>
              <a:rPr lang="en-IN" dirty="0"/>
              <a:t>To ensure that organic farmers get maximum benefit out of direct marketing to consumers, and for rural youth and women’s collectives to benefit from value addition margins.</a:t>
            </a:r>
          </a:p>
          <a:p>
            <a:r>
              <a:rPr lang="en-IN" dirty="0"/>
              <a:t>Proposals include Highway Organic Hubs, Urban Organic Farmers’ Markets, and space in Indira Canteens</a:t>
            </a:r>
          </a:p>
          <a:p>
            <a:r>
              <a:rPr lang="en-IN" dirty="0"/>
              <a:t>Budget requirement: 25 crore rupees for initial pilots in 25 locations</a:t>
            </a:r>
          </a:p>
        </p:txBody>
      </p:sp>
    </p:spTree>
    <p:extLst>
      <p:ext uri="{BB962C8B-B14F-4D97-AF65-F5344CB8AC3E}">
        <p14:creationId xmlns:p14="http://schemas.microsoft.com/office/powerpoint/2010/main" val="3637027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4EA5A-68DC-33D8-7769-C6C14FDFD858}"/>
              </a:ext>
            </a:extLst>
          </p:cNvPr>
          <p:cNvSpPr>
            <a:spLocks noGrp="1"/>
          </p:cNvSpPr>
          <p:nvPr>
            <p:ph type="title"/>
          </p:nvPr>
        </p:nvSpPr>
        <p:spPr/>
        <p:txBody>
          <a:bodyPr/>
          <a:lstStyle/>
          <a:p>
            <a:r>
              <a:rPr lang="en-IN" dirty="0"/>
              <a:t>Interest Subvention + Credit Guarantee Fund for FPOs</a:t>
            </a:r>
          </a:p>
        </p:txBody>
      </p:sp>
      <p:sp>
        <p:nvSpPr>
          <p:cNvPr id="3" name="Content Placeholder 2">
            <a:extLst>
              <a:ext uri="{FF2B5EF4-FFF2-40B4-BE49-F238E27FC236}">
                <a16:creationId xmlns:a16="http://schemas.microsoft.com/office/drawing/2014/main" id="{3BE0887A-4C9D-DFF1-9C6D-26C4202FED9F}"/>
              </a:ext>
            </a:extLst>
          </p:cNvPr>
          <p:cNvSpPr>
            <a:spLocks noGrp="1"/>
          </p:cNvSpPr>
          <p:nvPr>
            <p:ph idx="1"/>
          </p:nvPr>
        </p:nvSpPr>
        <p:spPr/>
        <p:txBody>
          <a:bodyPr>
            <a:normAutofit fontScale="92500" lnSpcReduction="10000"/>
          </a:bodyPr>
          <a:lstStyle/>
          <a:p>
            <a:r>
              <a:rPr lang="en-IN" dirty="0"/>
              <a:t>For ensuring that FPOs are incentivised and made profitable as start-ups in the market</a:t>
            </a:r>
          </a:p>
          <a:p>
            <a:r>
              <a:rPr lang="en-IN" dirty="0"/>
              <a:t>To focus such support on those FPOs which are not part of the Govt of India scheme on 10000 FPOs</a:t>
            </a:r>
          </a:p>
          <a:p>
            <a:r>
              <a:rPr lang="en-IN" dirty="0"/>
              <a:t>Take up interest subvention for first 3 years of an FPO existence/operations, within a fixed ceiling + set up credit guarantee fund – for 600 FPOs, for </a:t>
            </a:r>
            <a:r>
              <a:rPr lang="en-IN" dirty="0" err="1"/>
              <a:t>upto</a:t>
            </a:r>
            <a:r>
              <a:rPr lang="en-IN" dirty="0"/>
              <a:t> 3000 crores bank loan (max. of 5 crores per FPO) for 3% interest subvention</a:t>
            </a:r>
          </a:p>
          <a:p>
            <a:r>
              <a:rPr lang="en-IN" dirty="0"/>
              <a:t>Credit guarantee fund for smoother financing of FPOs by lending agencies</a:t>
            </a:r>
          </a:p>
          <a:p>
            <a:r>
              <a:rPr lang="en-IN" dirty="0"/>
              <a:t>Budget requirement: 90 crore rupees, for interest subvention and about 25 crores for credit guarantee fund: Total 115 crore rupees</a:t>
            </a:r>
          </a:p>
        </p:txBody>
      </p:sp>
    </p:spTree>
    <p:extLst>
      <p:ext uri="{BB962C8B-B14F-4D97-AF65-F5344CB8AC3E}">
        <p14:creationId xmlns:p14="http://schemas.microsoft.com/office/powerpoint/2010/main" val="1092125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F562A-47E1-FB14-3296-E08A8BD80368}"/>
              </a:ext>
            </a:extLst>
          </p:cNvPr>
          <p:cNvSpPr>
            <a:spLocks noGrp="1"/>
          </p:cNvSpPr>
          <p:nvPr>
            <p:ph type="title"/>
          </p:nvPr>
        </p:nvSpPr>
        <p:spPr/>
        <p:txBody>
          <a:bodyPr/>
          <a:lstStyle/>
          <a:p>
            <a:r>
              <a:rPr lang="en-IN" dirty="0"/>
              <a:t>Supporting Women Farmers from farm suicide families – one time debt settlement</a:t>
            </a:r>
          </a:p>
        </p:txBody>
      </p:sp>
      <p:sp>
        <p:nvSpPr>
          <p:cNvPr id="3" name="Content Placeholder 2">
            <a:extLst>
              <a:ext uri="{FF2B5EF4-FFF2-40B4-BE49-F238E27FC236}">
                <a16:creationId xmlns:a16="http://schemas.microsoft.com/office/drawing/2014/main" id="{F5E3D332-50A4-5521-0316-AC0418D42886}"/>
              </a:ext>
            </a:extLst>
          </p:cNvPr>
          <p:cNvSpPr>
            <a:spLocks noGrp="1"/>
          </p:cNvSpPr>
          <p:nvPr>
            <p:ph idx="1"/>
          </p:nvPr>
        </p:nvSpPr>
        <p:spPr/>
        <p:txBody>
          <a:bodyPr/>
          <a:lstStyle/>
          <a:p>
            <a:r>
              <a:rPr lang="en-IN" dirty="0"/>
              <a:t>To cover around 5000 women and their rehabilitation (suicides from 2018)</a:t>
            </a:r>
          </a:p>
          <a:p>
            <a:r>
              <a:rPr lang="en-IN" dirty="0"/>
              <a:t>Govt of Karnataka should maintain databases of the spouses of the suicide victims in all districts </a:t>
            </a:r>
          </a:p>
          <a:p>
            <a:r>
              <a:rPr lang="en-IN" dirty="0"/>
              <a:t>Take up one-time debt settlement like in AP and TS of 2 lakh rupees each</a:t>
            </a:r>
          </a:p>
          <a:p>
            <a:r>
              <a:rPr lang="en-IN" dirty="0"/>
              <a:t>Budget requirement: 100 crores</a:t>
            </a:r>
          </a:p>
          <a:p>
            <a:endParaRPr lang="en-IN" dirty="0"/>
          </a:p>
        </p:txBody>
      </p:sp>
    </p:spTree>
    <p:extLst>
      <p:ext uri="{BB962C8B-B14F-4D97-AF65-F5344CB8AC3E}">
        <p14:creationId xmlns:p14="http://schemas.microsoft.com/office/powerpoint/2010/main" val="654072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67124-8222-AF91-15E6-DD0F03C5BE0A}"/>
              </a:ext>
            </a:extLst>
          </p:cNvPr>
          <p:cNvSpPr>
            <a:spLocks noGrp="1"/>
          </p:cNvSpPr>
          <p:nvPr>
            <p:ph type="title"/>
          </p:nvPr>
        </p:nvSpPr>
        <p:spPr/>
        <p:txBody>
          <a:bodyPr/>
          <a:lstStyle/>
          <a:p>
            <a:r>
              <a:rPr lang="en-IN" dirty="0"/>
              <a:t>Registering Women Farmers in FRUITS portal</a:t>
            </a:r>
          </a:p>
        </p:txBody>
      </p:sp>
      <p:sp>
        <p:nvSpPr>
          <p:cNvPr id="3" name="Content Placeholder 2">
            <a:extLst>
              <a:ext uri="{FF2B5EF4-FFF2-40B4-BE49-F238E27FC236}">
                <a16:creationId xmlns:a16="http://schemas.microsoft.com/office/drawing/2014/main" id="{C780B570-7B03-EBF5-207D-21D0A1446C40}"/>
              </a:ext>
            </a:extLst>
          </p:cNvPr>
          <p:cNvSpPr>
            <a:spLocks noGrp="1"/>
          </p:cNvSpPr>
          <p:nvPr>
            <p:ph idx="1"/>
          </p:nvPr>
        </p:nvSpPr>
        <p:spPr/>
        <p:txBody>
          <a:bodyPr/>
          <a:lstStyle/>
          <a:p>
            <a:r>
              <a:rPr lang="en-IN" dirty="0"/>
              <a:t>To give identity and recognition to women farmers who work on the family land, but are not considered as Farmers</a:t>
            </a:r>
          </a:p>
          <a:p>
            <a:r>
              <a:rPr lang="en-IN" dirty="0"/>
              <a:t>Allow the FRUITS portal to fetch details of the spouse of the land owner from the ration-card details and issue FIDs to the women</a:t>
            </a:r>
          </a:p>
          <a:p>
            <a:r>
              <a:rPr lang="en-IN" dirty="0"/>
              <a:t>This will allow the woman farmer to take up agricultural marketing, or get trainings, or become member in FPOs, or access credit under priority sector lending etc.</a:t>
            </a:r>
          </a:p>
          <a:p>
            <a:r>
              <a:rPr lang="en-IN" dirty="0"/>
              <a:t>Budget Requirement: Nil</a:t>
            </a:r>
          </a:p>
        </p:txBody>
      </p:sp>
    </p:spTree>
    <p:extLst>
      <p:ext uri="{BB962C8B-B14F-4D97-AF65-F5344CB8AC3E}">
        <p14:creationId xmlns:p14="http://schemas.microsoft.com/office/powerpoint/2010/main" val="16014757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744</TotalTime>
  <Words>1371</Words>
  <Application>Microsoft Office PowerPoint</Application>
  <PresentationFormat>Widescreen</PresentationFormat>
  <Paragraphs>123</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Towards Farmer Prosperity, Consumer Nutrition Security and Buoyant Rural Economy</vt:lpstr>
      <vt:lpstr>Initiatives for:</vt:lpstr>
      <vt:lpstr>Enhancing Nutrition Security for all BPL households</vt:lpstr>
      <vt:lpstr>Karnataka Millets Mission</vt:lpstr>
      <vt:lpstr>Revival of Traditional Seed Varieties – Conservation, Multiplication &amp; Distribution</vt:lpstr>
      <vt:lpstr>Organic Markets for D2C channels</vt:lpstr>
      <vt:lpstr>Interest Subvention + Credit Guarantee Fund for FPOs</vt:lpstr>
      <vt:lpstr>Supporting Women Farmers from farm suicide families – one time debt settlement</vt:lpstr>
      <vt:lpstr>Registering Women Farmers in FRUITS portal</vt:lpstr>
      <vt:lpstr>Celebrate Oct.15th as Women Farmers Day</vt:lpstr>
      <vt:lpstr>MSP GUARANTEE LAW IN KARNATAKA</vt:lpstr>
      <vt:lpstr>MSP GUARANTEE LAW IN KARNATAKA</vt:lpstr>
      <vt:lpstr>Crop production and area projections</vt:lpstr>
      <vt:lpstr>Overall re-purposing of 9000 crores of DBT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Farmer Prosperity, Consumer Nutrition Security and Buoyant Rural Economy</dc:title>
  <dc:creator>Kavitha Kuruganti</dc:creator>
  <cp:lastModifiedBy>Kavitha Kuruganti</cp:lastModifiedBy>
  <cp:revision>13</cp:revision>
  <dcterms:created xsi:type="dcterms:W3CDTF">2023-09-24T10:17:09Z</dcterms:created>
  <dcterms:modified xsi:type="dcterms:W3CDTF">2023-09-25T09:40:12Z</dcterms:modified>
</cp:coreProperties>
</file>